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90"/>
  </p:notesMasterIdLst>
  <p:sldIdLst>
    <p:sldId id="257" r:id="rId2"/>
    <p:sldId id="363" r:id="rId3"/>
    <p:sldId id="364" r:id="rId4"/>
    <p:sldId id="426" r:id="rId5"/>
    <p:sldId id="365" r:id="rId6"/>
    <p:sldId id="366" r:id="rId7"/>
    <p:sldId id="367" r:id="rId8"/>
    <p:sldId id="368" r:id="rId9"/>
    <p:sldId id="369" r:id="rId10"/>
    <p:sldId id="370" r:id="rId11"/>
    <p:sldId id="371" r:id="rId12"/>
    <p:sldId id="425" r:id="rId13"/>
    <p:sldId id="372" r:id="rId14"/>
    <p:sldId id="373" r:id="rId15"/>
    <p:sldId id="374" r:id="rId16"/>
    <p:sldId id="375" r:id="rId17"/>
    <p:sldId id="376" r:id="rId18"/>
    <p:sldId id="427" r:id="rId19"/>
    <p:sldId id="377" r:id="rId20"/>
    <p:sldId id="378" r:id="rId21"/>
    <p:sldId id="379" r:id="rId22"/>
    <p:sldId id="380" r:id="rId23"/>
    <p:sldId id="381" r:id="rId24"/>
    <p:sldId id="428" r:id="rId25"/>
    <p:sldId id="382" r:id="rId26"/>
    <p:sldId id="433" r:id="rId27"/>
    <p:sldId id="435" r:id="rId28"/>
    <p:sldId id="434" r:id="rId29"/>
    <p:sldId id="383" r:id="rId30"/>
    <p:sldId id="384" r:id="rId31"/>
    <p:sldId id="385" r:id="rId32"/>
    <p:sldId id="386" r:id="rId33"/>
    <p:sldId id="387" r:id="rId34"/>
    <p:sldId id="388" r:id="rId35"/>
    <p:sldId id="429" r:id="rId36"/>
    <p:sldId id="389" r:id="rId37"/>
    <p:sldId id="449" r:id="rId38"/>
    <p:sldId id="437" r:id="rId39"/>
    <p:sldId id="438" r:id="rId40"/>
    <p:sldId id="439" r:id="rId41"/>
    <p:sldId id="443" r:id="rId42"/>
    <p:sldId id="444" r:id="rId43"/>
    <p:sldId id="453" r:id="rId44"/>
    <p:sldId id="390" r:id="rId45"/>
    <p:sldId id="391" r:id="rId46"/>
    <p:sldId id="392" r:id="rId47"/>
    <p:sldId id="393" r:id="rId48"/>
    <p:sldId id="394" r:id="rId49"/>
    <p:sldId id="395" r:id="rId50"/>
    <p:sldId id="430" r:id="rId51"/>
    <p:sldId id="396" r:id="rId52"/>
    <p:sldId id="431" r:id="rId53"/>
    <p:sldId id="397" r:id="rId54"/>
    <p:sldId id="398" r:id="rId55"/>
    <p:sldId id="399" r:id="rId56"/>
    <p:sldId id="400" r:id="rId57"/>
    <p:sldId id="401" r:id="rId58"/>
    <p:sldId id="402" r:id="rId59"/>
    <p:sldId id="403" r:id="rId60"/>
    <p:sldId id="404" r:id="rId61"/>
    <p:sldId id="405" r:id="rId62"/>
    <p:sldId id="406" r:id="rId63"/>
    <p:sldId id="454" r:id="rId64"/>
    <p:sldId id="407" r:id="rId65"/>
    <p:sldId id="408" r:id="rId66"/>
    <p:sldId id="432" r:id="rId67"/>
    <p:sldId id="409" r:id="rId68"/>
    <p:sldId id="410" r:id="rId69"/>
    <p:sldId id="455" r:id="rId70"/>
    <p:sldId id="411" r:id="rId71"/>
    <p:sldId id="412" r:id="rId72"/>
    <p:sldId id="413" r:id="rId73"/>
    <p:sldId id="414" r:id="rId74"/>
    <p:sldId id="415" r:id="rId75"/>
    <p:sldId id="416" r:id="rId76"/>
    <p:sldId id="417" r:id="rId77"/>
    <p:sldId id="418" r:id="rId78"/>
    <p:sldId id="419" r:id="rId79"/>
    <p:sldId id="420" r:id="rId80"/>
    <p:sldId id="421" r:id="rId81"/>
    <p:sldId id="422" r:id="rId82"/>
    <p:sldId id="423" r:id="rId83"/>
    <p:sldId id="424" r:id="rId84"/>
    <p:sldId id="440" r:id="rId85"/>
    <p:sldId id="441" r:id="rId86"/>
    <p:sldId id="450" r:id="rId87"/>
    <p:sldId id="451" r:id="rId88"/>
    <p:sldId id="452" r:id="rId8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65" d="100"/>
          <a:sy n="65" d="100"/>
        </p:scale>
        <p:origin x="1452" y="54"/>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notesMaster" Target="notesMasters/notesMaster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viewProps" Target="view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33C2B6D-7720-4876-B1AC-CCA42D2932C9}" type="datetimeFigureOut">
              <a:rPr lang="en-US" smtClean="0"/>
              <a:pPr/>
              <a:t>11/9/2022</a:t>
            </a:fld>
            <a:endParaRPr lang="en-IN"/>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B607835-D457-44F4-B862-C5DF9605289D}" type="slidenum">
              <a:rPr lang="en-IN" smtClean="0"/>
              <a:pPr/>
              <a:t>‹#›</a:t>
            </a:fld>
            <a:endParaRPr lang="en-IN"/>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24C2FE4-96C3-4F60-81DF-165B81AD81BE}" type="slidenum">
              <a:rPr lang="en-US" smtClean="0"/>
              <a:pPr/>
              <a:t>15</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lvl1pPr>
              <a:defRPr b="1">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CA920297-3151-4D9B-872C-66B21328C5D0}" type="datetimeFigureOut">
              <a:rPr lang="en-US" smtClean="0"/>
              <a:pPr/>
              <a:t>11/9/2022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6FCAF6-A310-49A0-A928-9D3F8EFABD67}" type="slidenum">
              <a:rPr lang="en-US" smtClean="0"/>
              <a:pPr/>
              <a:t>‹#›</a:t>
            </a:fld>
            <a:endParaRPr lang="en-US"/>
          </a:p>
        </p:txBody>
      </p:sp>
      <p:sp>
        <p:nvSpPr>
          <p:cNvPr id="7" name="Rectangle 6"/>
          <p:cNvSpPr/>
          <p:nvPr/>
        </p:nvSpPr>
        <p:spPr>
          <a:xfrm>
            <a:off x="139700" y="6707124"/>
            <a:ext cx="8991600" cy="155448"/>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dirty="0"/>
          </a:p>
        </p:txBody>
      </p:sp>
      <p:cxnSp>
        <p:nvCxnSpPr>
          <p:cNvPr id="9" name="Straight Connector 8"/>
          <p:cNvCxnSpPr/>
          <p:nvPr/>
        </p:nvCxnSpPr>
        <p:spPr>
          <a:xfrm>
            <a:off x="228600" y="1066800"/>
            <a:ext cx="8915400" cy="0"/>
          </a:xfrm>
          <a:prstGeom prst="line">
            <a:avLst/>
          </a:prstGeom>
        </p:spPr>
        <p:style>
          <a:lnRef idx="2">
            <a:schemeClr val="accent2"/>
          </a:lnRef>
          <a:fillRef idx="0">
            <a:schemeClr val="accent2"/>
          </a:fillRef>
          <a:effectRef idx="1">
            <a:schemeClr val="accent2"/>
          </a:effectRef>
          <a:fontRef idx="minor">
            <a:schemeClr val="tx1"/>
          </a:fontRef>
        </p:style>
      </p:cxnSp>
      <p:sp>
        <p:nvSpPr>
          <p:cNvPr id="10" name="Rectangle 9"/>
          <p:cNvSpPr/>
          <p:nvPr/>
        </p:nvSpPr>
        <p:spPr>
          <a:xfrm flipH="1">
            <a:off x="0" y="0"/>
            <a:ext cx="152400" cy="6858000"/>
          </a:xfrm>
          <a:prstGeom prst="rect">
            <a:avLst/>
          </a:prstGeom>
          <a:solidFill>
            <a:schemeClr val="accent6">
              <a:alpha val="76000"/>
            </a:schemeClr>
          </a:solidFill>
          <a:ln>
            <a:noFill/>
          </a:ln>
          <a:effectLst>
            <a:outerShdw blurRad="50800" dist="38100" dir="5400000" algn="t" rotWithShape="0">
              <a:prstClr val="black">
                <a:alpha val="40000"/>
              </a:prstClr>
            </a:outerShdw>
          </a:effectLst>
        </p:spPr>
        <p:style>
          <a:lnRef idx="3">
            <a:schemeClr val="lt1"/>
          </a:lnRef>
          <a:fillRef idx="1">
            <a:schemeClr val="accent6"/>
          </a:fillRef>
          <a:effectRef idx="1">
            <a:schemeClr val="accent6"/>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5638481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A920297-3151-4D9B-872C-66B21328C5D0}" type="datetimeFigureOut">
              <a:rPr lang="en-US" smtClean="0"/>
              <a:pPr/>
              <a:t>11/9/2022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6FCAF6-A310-49A0-A928-9D3F8EFABD67}" type="slidenum">
              <a:rPr lang="en-US" smtClean="0"/>
              <a:pPr/>
              <a:t>‹#›</a:t>
            </a:fld>
            <a:endParaRPr lang="en-US"/>
          </a:p>
        </p:txBody>
      </p:sp>
    </p:spTree>
    <p:extLst>
      <p:ext uri="{BB962C8B-B14F-4D97-AF65-F5344CB8AC3E}">
        <p14:creationId xmlns:p14="http://schemas.microsoft.com/office/powerpoint/2010/main" val="655337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A920297-3151-4D9B-872C-66B21328C5D0}" type="datetimeFigureOut">
              <a:rPr lang="en-US" smtClean="0"/>
              <a:pPr/>
              <a:t>11/9/2022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6FCAF6-A310-49A0-A928-9D3F8EFABD67}" type="slidenum">
              <a:rPr lang="en-US" smtClean="0"/>
              <a:pPr/>
              <a:t>‹#›</a:t>
            </a:fld>
            <a:endParaRPr lang="en-US"/>
          </a:p>
        </p:txBody>
      </p:sp>
    </p:spTree>
    <p:extLst>
      <p:ext uri="{BB962C8B-B14F-4D97-AF65-F5344CB8AC3E}">
        <p14:creationId xmlns:p14="http://schemas.microsoft.com/office/powerpoint/2010/main" val="15704356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ormAutofit/>
          </a:bodyPr>
          <a:lstStyle>
            <a:lvl1pPr>
              <a:defRPr sz="4000" b="1"/>
            </a:lvl1pPr>
          </a:lstStyle>
          <a:p>
            <a:r>
              <a:rPr lang="en-US" dirty="0"/>
              <a:t>CLICK TO EDIT MASTER TITLE STYLE</a:t>
            </a:r>
          </a:p>
        </p:txBody>
      </p:sp>
      <p:sp>
        <p:nvSpPr>
          <p:cNvPr id="3" name="Content Placeholder 2"/>
          <p:cNvSpPr>
            <a:spLocks noGrp="1"/>
          </p:cNvSpPr>
          <p:nvPr>
            <p:ph idx="1"/>
          </p:nvPr>
        </p:nvSpPr>
        <p:spPr/>
        <p:txBody>
          <a:bodyPr/>
          <a:lstStyle>
            <a:lvl1pPr marL="342900" indent="-342900">
              <a:lnSpc>
                <a:spcPct val="150000"/>
              </a:lnSpc>
              <a:buFontTx/>
              <a:buBlip>
                <a:blip r:embed="rId2"/>
              </a:buBlip>
              <a:defRPr sz="2700">
                <a:latin typeface="Times New Roman" pitchFamily="18" charset="0"/>
                <a:cs typeface="Times New Roman" pitchFamily="18" charset="0"/>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A920297-3151-4D9B-872C-66B21328C5D0}" type="datetimeFigureOut">
              <a:rPr lang="en-US" smtClean="0"/>
              <a:pPr/>
              <a:t>11/9/2022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6FCAF6-A310-49A0-A928-9D3F8EFABD67}" type="slidenum">
              <a:rPr lang="en-US" smtClean="0"/>
              <a:pPr/>
              <a:t>‹#›</a:t>
            </a:fld>
            <a:endParaRPr lang="en-US"/>
          </a:p>
        </p:txBody>
      </p:sp>
      <p:sp>
        <p:nvSpPr>
          <p:cNvPr id="7" name="Rectangle 6"/>
          <p:cNvSpPr/>
          <p:nvPr/>
        </p:nvSpPr>
        <p:spPr>
          <a:xfrm flipH="1">
            <a:off x="0" y="0"/>
            <a:ext cx="152400" cy="6858000"/>
          </a:xfrm>
          <a:prstGeom prst="rect">
            <a:avLst/>
          </a:prstGeom>
          <a:solidFill>
            <a:schemeClr val="accent6">
              <a:alpha val="76000"/>
            </a:schemeClr>
          </a:solidFill>
          <a:ln>
            <a:noFill/>
          </a:ln>
          <a:effectLst>
            <a:outerShdw blurRad="50800" dist="38100" dir="5400000" algn="t" rotWithShape="0">
              <a:prstClr val="black">
                <a:alpha val="40000"/>
              </a:prstClr>
            </a:outerShdw>
          </a:effectLst>
        </p:spPr>
        <p:style>
          <a:lnRef idx="3">
            <a:schemeClr val="lt1"/>
          </a:lnRef>
          <a:fillRef idx="1">
            <a:schemeClr val="accent6"/>
          </a:fillRef>
          <a:effectRef idx="1">
            <a:schemeClr val="accent6"/>
          </a:effectRef>
          <a:fontRef idx="minor">
            <a:schemeClr val="lt1"/>
          </a:fontRef>
        </p:style>
        <p:txBody>
          <a:bodyPr rtlCol="0" anchor="ctr"/>
          <a:lstStyle/>
          <a:p>
            <a:pPr algn="ctr"/>
            <a:endParaRPr lang="en-US" dirty="0"/>
          </a:p>
        </p:txBody>
      </p:sp>
      <p:sp>
        <p:nvSpPr>
          <p:cNvPr id="8" name="Rectangle 7"/>
          <p:cNvSpPr/>
          <p:nvPr/>
        </p:nvSpPr>
        <p:spPr>
          <a:xfrm>
            <a:off x="139700" y="6707124"/>
            <a:ext cx="8991600" cy="155448"/>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dirty="0"/>
          </a:p>
        </p:txBody>
      </p:sp>
      <p:cxnSp>
        <p:nvCxnSpPr>
          <p:cNvPr id="9" name="Straight Connector 8"/>
          <p:cNvCxnSpPr/>
          <p:nvPr/>
        </p:nvCxnSpPr>
        <p:spPr>
          <a:xfrm>
            <a:off x="228600" y="1066800"/>
            <a:ext cx="8915400" cy="0"/>
          </a:xfrm>
          <a:prstGeom prst="line">
            <a:avLst/>
          </a:prstGeom>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33165822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920297-3151-4D9B-872C-66B21328C5D0}" type="datetimeFigureOut">
              <a:rPr lang="en-US" smtClean="0"/>
              <a:pPr/>
              <a:t>11/9/2022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6FCAF6-A310-49A0-A928-9D3F8EFABD67}" type="slidenum">
              <a:rPr lang="en-US" smtClean="0"/>
              <a:pPr/>
              <a:t>‹#›</a:t>
            </a:fld>
            <a:endParaRPr lang="en-US"/>
          </a:p>
        </p:txBody>
      </p:sp>
    </p:spTree>
    <p:extLst>
      <p:ext uri="{BB962C8B-B14F-4D97-AF65-F5344CB8AC3E}">
        <p14:creationId xmlns:p14="http://schemas.microsoft.com/office/powerpoint/2010/main" val="5379522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A920297-3151-4D9B-872C-66B21328C5D0}" type="datetimeFigureOut">
              <a:rPr lang="en-US" smtClean="0"/>
              <a:pPr/>
              <a:t>11/9/2022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96FCAF6-A310-49A0-A928-9D3F8EFABD67}" type="slidenum">
              <a:rPr lang="en-US" smtClean="0"/>
              <a:pPr/>
              <a:t>‹#›</a:t>
            </a:fld>
            <a:endParaRPr lang="en-US"/>
          </a:p>
        </p:txBody>
      </p:sp>
    </p:spTree>
    <p:extLst>
      <p:ext uri="{BB962C8B-B14F-4D97-AF65-F5344CB8AC3E}">
        <p14:creationId xmlns:p14="http://schemas.microsoft.com/office/powerpoint/2010/main" val="29737618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A920297-3151-4D9B-872C-66B21328C5D0}" type="datetimeFigureOut">
              <a:rPr lang="en-US" smtClean="0"/>
              <a:pPr/>
              <a:t>11/9/2022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96FCAF6-A310-49A0-A928-9D3F8EFABD67}" type="slidenum">
              <a:rPr lang="en-US" smtClean="0"/>
              <a:pPr/>
              <a:t>‹#›</a:t>
            </a:fld>
            <a:endParaRPr lang="en-US"/>
          </a:p>
        </p:txBody>
      </p:sp>
    </p:spTree>
    <p:extLst>
      <p:ext uri="{BB962C8B-B14F-4D97-AF65-F5344CB8AC3E}">
        <p14:creationId xmlns:p14="http://schemas.microsoft.com/office/powerpoint/2010/main" val="8080126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A920297-3151-4D9B-872C-66B21328C5D0}" type="datetimeFigureOut">
              <a:rPr lang="en-US" smtClean="0"/>
              <a:pPr/>
              <a:t>11/9/2022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96FCAF6-A310-49A0-A928-9D3F8EFABD67}" type="slidenum">
              <a:rPr lang="en-US" smtClean="0"/>
              <a:pPr/>
              <a:t>‹#›</a:t>
            </a:fld>
            <a:endParaRPr lang="en-US"/>
          </a:p>
        </p:txBody>
      </p:sp>
    </p:spTree>
    <p:extLst>
      <p:ext uri="{BB962C8B-B14F-4D97-AF65-F5344CB8AC3E}">
        <p14:creationId xmlns:p14="http://schemas.microsoft.com/office/powerpoint/2010/main" val="22719336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A920297-3151-4D9B-872C-66B21328C5D0}" type="datetimeFigureOut">
              <a:rPr lang="en-US" smtClean="0"/>
              <a:pPr/>
              <a:t>11/9/2022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96FCAF6-A310-49A0-A928-9D3F8EFABD67}" type="slidenum">
              <a:rPr lang="en-US" smtClean="0"/>
              <a:pPr/>
              <a:t>‹#›</a:t>
            </a:fld>
            <a:endParaRPr lang="en-US"/>
          </a:p>
        </p:txBody>
      </p:sp>
    </p:spTree>
    <p:extLst>
      <p:ext uri="{BB962C8B-B14F-4D97-AF65-F5344CB8AC3E}">
        <p14:creationId xmlns:p14="http://schemas.microsoft.com/office/powerpoint/2010/main" val="234055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A920297-3151-4D9B-872C-66B21328C5D0}" type="datetimeFigureOut">
              <a:rPr lang="en-US" smtClean="0"/>
              <a:pPr/>
              <a:t>11/9/2022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96FCAF6-A310-49A0-A928-9D3F8EFABD67}" type="slidenum">
              <a:rPr lang="en-US" smtClean="0"/>
              <a:pPr/>
              <a:t>‹#›</a:t>
            </a:fld>
            <a:endParaRPr lang="en-US"/>
          </a:p>
        </p:txBody>
      </p:sp>
    </p:spTree>
    <p:extLst>
      <p:ext uri="{BB962C8B-B14F-4D97-AF65-F5344CB8AC3E}">
        <p14:creationId xmlns:p14="http://schemas.microsoft.com/office/powerpoint/2010/main" val="16090989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A920297-3151-4D9B-872C-66B21328C5D0}" type="datetimeFigureOut">
              <a:rPr lang="en-US" smtClean="0"/>
              <a:pPr/>
              <a:t>11/9/2022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96FCAF6-A310-49A0-A928-9D3F8EFABD67}" type="slidenum">
              <a:rPr lang="en-US" smtClean="0"/>
              <a:pPr/>
              <a:t>‹#›</a:t>
            </a:fld>
            <a:endParaRPr lang="en-US"/>
          </a:p>
        </p:txBody>
      </p:sp>
    </p:spTree>
    <p:extLst>
      <p:ext uri="{BB962C8B-B14F-4D97-AF65-F5344CB8AC3E}">
        <p14:creationId xmlns:p14="http://schemas.microsoft.com/office/powerpoint/2010/main" val="593067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A920297-3151-4D9B-872C-66B21328C5D0}" type="datetimeFigureOut">
              <a:rPr lang="en-US" smtClean="0"/>
              <a:pPr/>
              <a:t>11/9/2022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96FCAF6-A310-49A0-A928-9D3F8EFABD67}" type="slidenum">
              <a:rPr lang="en-US" smtClean="0"/>
              <a:pPr/>
              <a:t>‹#›</a:t>
            </a:fld>
            <a:endParaRPr lang="en-US"/>
          </a:p>
        </p:txBody>
      </p:sp>
    </p:spTree>
    <p:extLst>
      <p:ext uri="{BB962C8B-B14F-4D97-AF65-F5344CB8AC3E}">
        <p14:creationId xmlns:p14="http://schemas.microsoft.com/office/powerpoint/2010/main" val="313901003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b="1" kern="1200">
          <a:solidFill>
            <a:schemeClr val="tx2"/>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gi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28596" y="2071678"/>
            <a:ext cx="8458200" cy="1470025"/>
          </a:xfrm>
        </p:spPr>
        <p:txBody>
          <a:bodyPr>
            <a:normAutofit fontScale="90000"/>
          </a:bodyPr>
          <a:lstStyle/>
          <a:p>
            <a:r>
              <a:rPr lang="en-US" sz="3600" dirty="0"/>
              <a:t>MUNICIPAL SOLID WASTE MANAGEMENT</a:t>
            </a:r>
            <a:br>
              <a:rPr lang="en-US" sz="3600" dirty="0"/>
            </a:br>
            <a:r>
              <a:rPr lang="en-US" sz="3600" dirty="0"/>
              <a:t>18CEO306T</a:t>
            </a:r>
            <a:br>
              <a:rPr lang="en-US" sz="3600" dirty="0"/>
            </a:br>
            <a:r>
              <a:rPr lang="en-US" sz="3600" dirty="0"/>
              <a:t>IV</a:t>
            </a:r>
          </a:p>
        </p:txBody>
      </p:sp>
    </p:spTree>
    <p:extLst>
      <p:ext uri="{BB962C8B-B14F-4D97-AF65-F5344CB8AC3E}">
        <p14:creationId xmlns:p14="http://schemas.microsoft.com/office/powerpoint/2010/main" val="24495151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02AA9AA-5BF3-4EDB-AF2E-C76B482B5D5C}"/>
              </a:ext>
            </a:extLst>
          </p:cNvPr>
          <p:cNvSpPr>
            <a:spLocks noGrp="1"/>
          </p:cNvSpPr>
          <p:nvPr>
            <p:ph sz="quarter" idx="1"/>
          </p:nvPr>
        </p:nvSpPr>
        <p:spPr>
          <a:xfrm>
            <a:off x="379828" y="1071546"/>
            <a:ext cx="8630529" cy="5568405"/>
          </a:xfrm>
        </p:spPr>
        <p:txBody>
          <a:bodyPr>
            <a:normAutofit fontScale="47500" lnSpcReduction="20000"/>
          </a:bodyPr>
          <a:lstStyle/>
          <a:p>
            <a:pPr marL="0" indent="0">
              <a:buNone/>
            </a:pPr>
            <a:endParaRPr lang="en-US" sz="2400" b="1" dirty="0">
              <a:solidFill>
                <a:srgbClr val="C00000"/>
              </a:solidFill>
              <a:latin typeface="Century Gothic" pitchFamily="34" charset="0"/>
            </a:endParaRPr>
          </a:p>
          <a:p>
            <a:pPr marL="0" indent="0">
              <a:buNone/>
            </a:pPr>
            <a:r>
              <a:rPr lang="en-US" sz="3400" b="1" dirty="0">
                <a:solidFill>
                  <a:srgbClr val="C00000"/>
                </a:solidFill>
                <a:latin typeface="Century Gothic" pitchFamily="34" charset="0"/>
              </a:rPr>
              <a:t>Low-pressure (less than 7kg/cm2) compaction: </a:t>
            </a:r>
          </a:p>
          <a:p>
            <a:pPr algn="just"/>
            <a:r>
              <a:rPr lang="en-US" sz="2900" dirty="0">
                <a:solidFill>
                  <a:srgbClr val="002060"/>
                </a:solidFill>
                <a:latin typeface="Century Gothic" pitchFamily="34" charset="0"/>
              </a:rPr>
              <a:t>This includes those used at apartments and commercial establishments, bailing equipment used for waste papers and cardboards and stationary compactors used at transfer stations.</a:t>
            </a:r>
          </a:p>
          <a:p>
            <a:pPr algn="just"/>
            <a:r>
              <a:rPr lang="en-US" sz="2900" dirty="0">
                <a:solidFill>
                  <a:srgbClr val="002060"/>
                </a:solidFill>
                <a:latin typeface="Century Gothic" pitchFamily="34" charset="0"/>
              </a:rPr>
              <a:t> In low-pressure compaction, wastes are compacted in large containers. </a:t>
            </a:r>
          </a:p>
          <a:p>
            <a:pPr algn="just"/>
            <a:r>
              <a:rPr lang="en-US" sz="2900" dirty="0">
                <a:solidFill>
                  <a:srgbClr val="002060"/>
                </a:solidFill>
                <a:latin typeface="Century Gothic" pitchFamily="34" charset="0"/>
              </a:rPr>
              <a:t>Note that portable stationary compactors are being used increasingly by a number of industries in conjunction with material recovery options, especially for waste paper and cardboard. </a:t>
            </a:r>
          </a:p>
          <a:p>
            <a:pPr marL="0" indent="0">
              <a:buNone/>
            </a:pPr>
            <a:r>
              <a:rPr lang="en-US" sz="2900" b="1" dirty="0">
                <a:solidFill>
                  <a:srgbClr val="C00000"/>
                </a:solidFill>
                <a:latin typeface="Century Gothic" pitchFamily="34" charset="0"/>
              </a:rPr>
              <a:t>HIGH-PRESSURE (MORE THAN 7KG/CM2) COMPACTION: </a:t>
            </a:r>
          </a:p>
          <a:p>
            <a:pPr algn="just"/>
            <a:r>
              <a:rPr lang="en-US" sz="2900" dirty="0">
                <a:solidFill>
                  <a:srgbClr val="002060"/>
                </a:solidFill>
                <a:latin typeface="Century Gothic" pitchFamily="34" charset="0"/>
              </a:rPr>
              <a:t>Compact systems with a capacity up to 351.5 kg/cm2 or 5000 lb/in2 come under this category. </a:t>
            </a:r>
          </a:p>
          <a:p>
            <a:pPr algn="just"/>
            <a:r>
              <a:rPr lang="en-US" sz="2900" dirty="0">
                <a:solidFill>
                  <a:srgbClr val="002060"/>
                </a:solidFill>
                <a:latin typeface="Century Gothic" pitchFamily="34" charset="0"/>
              </a:rPr>
              <a:t>In such systems, </a:t>
            </a:r>
            <a:r>
              <a:rPr lang="en-US" sz="2900" dirty="0" err="1">
                <a:solidFill>
                  <a:srgbClr val="002060"/>
                </a:solidFill>
                <a:latin typeface="Century Gothic" pitchFamily="34" charset="0"/>
              </a:rPr>
              <a:t>specialised</a:t>
            </a:r>
            <a:r>
              <a:rPr lang="en-US" sz="2900" dirty="0">
                <a:solidFill>
                  <a:srgbClr val="002060"/>
                </a:solidFill>
                <a:latin typeface="Century Gothic" pitchFamily="34" charset="0"/>
              </a:rPr>
              <a:t> compaction equipment are used to compress solid wastes into blocks or bales of various sizes. </a:t>
            </a:r>
          </a:p>
          <a:p>
            <a:pPr algn="just"/>
            <a:r>
              <a:rPr lang="en-US" sz="2900" dirty="0">
                <a:solidFill>
                  <a:srgbClr val="002060"/>
                </a:solidFill>
                <a:latin typeface="Century Gothic" pitchFamily="34" charset="0"/>
              </a:rPr>
              <a:t>In some cases, </a:t>
            </a:r>
            <a:r>
              <a:rPr lang="en-US" sz="2900" dirty="0" err="1">
                <a:solidFill>
                  <a:srgbClr val="002060"/>
                </a:solidFill>
                <a:latin typeface="Century Gothic" pitchFamily="34" charset="0"/>
              </a:rPr>
              <a:t>pulverised</a:t>
            </a:r>
            <a:r>
              <a:rPr lang="en-US" sz="2900" dirty="0">
                <a:solidFill>
                  <a:srgbClr val="002060"/>
                </a:solidFill>
                <a:latin typeface="Century Gothic" pitchFamily="34" charset="0"/>
              </a:rPr>
              <a:t> wastes are extruded after compaction in the form of logs.</a:t>
            </a:r>
          </a:p>
          <a:p>
            <a:pPr algn="just"/>
            <a:r>
              <a:rPr lang="en-US" sz="2900" dirty="0">
                <a:solidFill>
                  <a:srgbClr val="002060"/>
                </a:solidFill>
                <a:latin typeface="Century Gothic" pitchFamily="34" charset="0"/>
              </a:rPr>
              <a:t> The volume reduction achieved with these high-pressure compaction systems varies with the characteristics of the waste. </a:t>
            </a:r>
          </a:p>
          <a:p>
            <a:pPr algn="just"/>
            <a:r>
              <a:rPr lang="en-US" sz="2900" dirty="0">
                <a:solidFill>
                  <a:srgbClr val="002060"/>
                </a:solidFill>
                <a:latin typeface="Century Gothic" pitchFamily="34" charset="0"/>
              </a:rPr>
              <a:t>Typically, the reduction ranges from about 3 to 1 through 8 to 1. </a:t>
            </a:r>
          </a:p>
          <a:p>
            <a:pPr>
              <a:buNone/>
            </a:pPr>
            <a:endParaRPr lang="en-US" sz="2900" dirty="0">
              <a:solidFill>
                <a:srgbClr val="000000"/>
              </a:solidFill>
              <a:latin typeface="Times New Roman" panose="02020603050405020304" pitchFamily="18" charset="0"/>
              <a:cs typeface="Times New Roman" panose="02020603050405020304" pitchFamily="18" charset="0"/>
            </a:endParaRPr>
          </a:p>
        </p:txBody>
      </p:sp>
      <p:sp>
        <p:nvSpPr>
          <p:cNvPr id="4" name="Rectangle 3"/>
          <p:cNvSpPr/>
          <p:nvPr/>
        </p:nvSpPr>
        <p:spPr>
          <a:xfrm>
            <a:off x="3428992" y="357166"/>
            <a:ext cx="2673489" cy="584775"/>
          </a:xfrm>
          <a:prstGeom prst="rect">
            <a:avLst/>
          </a:prstGeom>
        </p:spPr>
        <p:txBody>
          <a:bodyPr wrap="none">
            <a:spAutoFit/>
          </a:bodyPr>
          <a:lstStyle/>
          <a:p>
            <a:pPr algn="ctr"/>
            <a:r>
              <a:rPr lang="en-US" sz="3200" b="1" dirty="0"/>
              <a:t>COMPACTORS </a:t>
            </a:r>
          </a:p>
        </p:txBody>
      </p:sp>
    </p:spTree>
    <p:extLst>
      <p:ext uri="{BB962C8B-B14F-4D97-AF65-F5344CB8AC3E}">
        <p14:creationId xmlns:p14="http://schemas.microsoft.com/office/powerpoint/2010/main" val="18806089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D7FFE4-7F38-488E-895D-2BA419D72B0C}"/>
              </a:ext>
            </a:extLst>
          </p:cNvPr>
          <p:cNvSpPr>
            <a:spLocks noGrp="1"/>
          </p:cNvSpPr>
          <p:nvPr>
            <p:ph type="title"/>
          </p:nvPr>
        </p:nvSpPr>
        <p:spPr>
          <a:xfrm>
            <a:off x="628650" y="0"/>
            <a:ext cx="7886700" cy="928670"/>
          </a:xfrm>
        </p:spPr>
        <p:txBody>
          <a:bodyPr>
            <a:normAutofit fontScale="90000"/>
          </a:bodyPr>
          <a:lstStyle/>
          <a:p>
            <a:br>
              <a:rPr lang="en-US" dirty="0"/>
            </a:br>
            <a:r>
              <a:rPr lang="en-US" dirty="0"/>
              <a:t>SIZE REDUCTION OR SHREDDING </a:t>
            </a:r>
            <a:br>
              <a:rPr lang="en-US" dirty="0"/>
            </a:br>
            <a:endParaRPr lang="en-US" dirty="0"/>
          </a:p>
        </p:txBody>
      </p:sp>
      <p:sp>
        <p:nvSpPr>
          <p:cNvPr id="3" name="Content Placeholder 2">
            <a:extLst>
              <a:ext uri="{FF2B5EF4-FFF2-40B4-BE49-F238E27FC236}">
                <a16:creationId xmlns:a16="http://schemas.microsoft.com/office/drawing/2014/main" id="{B1BBA5A8-3CEA-48C3-B447-8324DB006282}"/>
              </a:ext>
            </a:extLst>
          </p:cNvPr>
          <p:cNvSpPr>
            <a:spLocks noGrp="1"/>
          </p:cNvSpPr>
          <p:nvPr>
            <p:ph sz="quarter" idx="1"/>
          </p:nvPr>
        </p:nvSpPr>
        <p:spPr>
          <a:xfrm>
            <a:off x="357158" y="1214422"/>
            <a:ext cx="8572560" cy="5357850"/>
          </a:xfrm>
        </p:spPr>
        <p:txBody>
          <a:bodyPr/>
          <a:lstStyle/>
          <a:p>
            <a:pPr marL="0" indent="0" algn="just"/>
            <a:r>
              <a:rPr lang="en-US" sz="1800" dirty="0">
                <a:solidFill>
                  <a:srgbClr val="002060"/>
                </a:solidFill>
                <a:latin typeface="Century Gothic" pitchFamily="34" charset="0"/>
              </a:rPr>
              <a:t>Size reduction helps in obtaining the final product in a reasonably uniform and considerably reduced size in comparison to the original form. </a:t>
            </a:r>
          </a:p>
          <a:p>
            <a:pPr marL="0" indent="0" algn="just"/>
            <a:r>
              <a:rPr lang="en-US" sz="1800" dirty="0">
                <a:solidFill>
                  <a:srgbClr val="002060"/>
                </a:solidFill>
                <a:latin typeface="Century Gothic" pitchFamily="34" charset="0"/>
              </a:rPr>
              <a:t>This is required to convert large sized wastes (as they are collected) into smaller pieces. </a:t>
            </a:r>
          </a:p>
          <a:p>
            <a:pPr marL="0" indent="0" algn="just"/>
            <a:endParaRPr lang="en-US" sz="1800" dirty="0">
              <a:solidFill>
                <a:srgbClr val="002060"/>
              </a:solidFill>
              <a:latin typeface="Century Gothic" pitchFamily="34" charset="0"/>
            </a:endParaRPr>
          </a:p>
          <a:p>
            <a:pPr marL="0" indent="0" algn="just"/>
            <a:endParaRPr lang="en-US" sz="1800" dirty="0">
              <a:solidFill>
                <a:srgbClr val="002060"/>
              </a:solidFill>
              <a:latin typeface="Century Gothic" pitchFamily="34" charset="0"/>
            </a:endParaRPr>
          </a:p>
          <a:p>
            <a:pPr marL="0" indent="0" algn="just"/>
            <a:endParaRPr lang="en-US" sz="1800" dirty="0">
              <a:solidFill>
                <a:srgbClr val="002060"/>
              </a:solidFill>
              <a:latin typeface="Century Gothic" pitchFamily="34" charset="0"/>
            </a:endParaRPr>
          </a:p>
          <a:p>
            <a:pPr marL="0" indent="0" algn="just"/>
            <a:endParaRPr lang="en-US" sz="1800" dirty="0">
              <a:solidFill>
                <a:srgbClr val="002060"/>
              </a:solidFill>
              <a:latin typeface="Century Gothic" pitchFamily="34" charset="0"/>
            </a:endParaRPr>
          </a:p>
          <a:p>
            <a:pPr marL="0" indent="0" algn="just"/>
            <a:endParaRPr lang="en-US" sz="1800" dirty="0">
              <a:solidFill>
                <a:srgbClr val="002060"/>
              </a:solidFill>
              <a:latin typeface="Century Gothic" pitchFamily="34" charset="0"/>
            </a:endParaRPr>
          </a:p>
          <a:p>
            <a:pPr marL="0" indent="0" algn="just"/>
            <a:r>
              <a:rPr lang="en-US" sz="1800" dirty="0">
                <a:solidFill>
                  <a:srgbClr val="FF0000"/>
                </a:solidFill>
                <a:latin typeface="Century Gothic" pitchFamily="34" charset="0"/>
              </a:rPr>
              <a:t>https://www.youtube.com/watch?v=UM5g8rbWOlQ</a:t>
            </a:r>
          </a:p>
          <a:p>
            <a:pPr marL="0" indent="0" algn="just"/>
            <a:endParaRPr lang="en-US" sz="1800" dirty="0">
              <a:solidFill>
                <a:srgbClr val="000000"/>
              </a:solidFill>
              <a:latin typeface="Times New Roman" panose="02020603050405020304" pitchFamily="18" charset="0"/>
              <a:cs typeface="Times New Roman" panose="02020603050405020304" pitchFamily="18" charset="0"/>
            </a:endParaRPr>
          </a:p>
          <a:p>
            <a:pPr marL="0" indent="0" algn="just"/>
            <a:endParaRPr lang="en-US" sz="1800" dirty="0">
              <a:solidFill>
                <a:srgbClr val="0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720508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D7FFE4-7F38-488E-895D-2BA419D72B0C}"/>
              </a:ext>
            </a:extLst>
          </p:cNvPr>
          <p:cNvSpPr>
            <a:spLocks noGrp="1"/>
          </p:cNvSpPr>
          <p:nvPr>
            <p:ph type="title"/>
          </p:nvPr>
        </p:nvSpPr>
        <p:spPr>
          <a:xfrm>
            <a:off x="628650" y="365126"/>
            <a:ext cx="7886700" cy="244475"/>
          </a:xfrm>
        </p:spPr>
        <p:txBody>
          <a:bodyPr>
            <a:normAutofit fontScale="90000"/>
          </a:bodyPr>
          <a:lstStyle/>
          <a:p>
            <a:r>
              <a:rPr lang="en-US" dirty="0"/>
              <a:t>SIZE REDUCTION OR SHREDDING</a:t>
            </a:r>
          </a:p>
        </p:txBody>
      </p:sp>
      <p:pic>
        <p:nvPicPr>
          <p:cNvPr id="4" name="Content Placeholder 4">
            <a:extLst>
              <a:ext uri="{FF2B5EF4-FFF2-40B4-BE49-F238E27FC236}">
                <a16:creationId xmlns:a16="http://schemas.microsoft.com/office/drawing/2014/main" id="{13FC55FF-AF49-40E8-BFBB-545CD9D7C757}"/>
              </a:ext>
            </a:extLst>
          </p:cNvPr>
          <p:cNvPicPr>
            <a:picLocks noChangeAspect="1"/>
          </p:cNvPicPr>
          <p:nvPr/>
        </p:nvPicPr>
        <p:blipFill>
          <a:blip r:embed="rId2"/>
          <a:srcRect l="1639" r="1639"/>
          <a:stretch>
            <a:fillRect/>
          </a:stretch>
        </p:blipFill>
        <p:spPr>
          <a:xfrm>
            <a:off x="285719" y="1071546"/>
            <a:ext cx="8844259" cy="4572032"/>
          </a:xfrm>
          <a:prstGeom prst="rect">
            <a:avLst/>
          </a:prstGeom>
        </p:spPr>
      </p:pic>
    </p:spTree>
    <p:extLst>
      <p:ext uri="{BB962C8B-B14F-4D97-AF65-F5344CB8AC3E}">
        <p14:creationId xmlns:p14="http://schemas.microsoft.com/office/powerpoint/2010/main" val="41720508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25056E4-1318-4D43-9C94-3EC5E24BAEE5}"/>
              </a:ext>
            </a:extLst>
          </p:cNvPr>
          <p:cNvSpPr>
            <a:spLocks noGrp="1"/>
          </p:cNvSpPr>
          <p:nvPr>
            <p:ph sz="quarter" idx="1"/>
          </p:nvPr>
        </p:nvSpPr>
        <p:spPr>
          <a:xfrm>
            <a:off x="357159" y="1214422"/>
            <a:ext cx="5000660" cy="5643578"/>
          </a:xfrm>
        </p:spPr>
        <p:txBody>
          <a:bodyPr>
            <a:normAutofit fontScale="92500" lnSpcReduction="10000"/>
          </a:bodyPr>
          <a:lstStyle/>
          <a:p>
            <a:pPr marL="0" indent="0" algn="just">
              <a:buNone/>
            </a:pPr>
            <a:r>
              <a:rPr lang="en-US" sz="2200" b="1" dirty="0">
                <a:solidFill>
                  <a:srgbClr val="C00000"/>
                </a:solidFill>
                <a:latin typeface="Century Gothic" pitchFamily="34" charset="0"/>
              </a:rPr>
              <a:t>Shredding equipment - </a:t>
            </a:r>
            <a:r>
              <a:rPr lang="en-US" sz="2200" dirty="0">
                <a:solidFill>
                  <a:srgbClr val="C00000"/>
                </a:solidFill>
                <a:latin typeface="Century Gothic" pitchFamily="34" charset="0"/>
              </a:rPr>
              <a:t>Hammer mill:</a:t>
            </a:r>
          </a:p>
          <a:p>
            <a:pPr algn="just"/>
            <a:r>
              <a:rPr lang="en-US" sz="1400" i="0" u="none" strike="noStrike" baseline="0" dirty="0">
                <a:solidFill>
                  <a:srgbClr val="002060"/>
                </a:solidFill>
                <a:latin typeface="Century Gothic" pitchFamily="34" charset="0"/>
              </a:rPr>
              <a:t>These are used most often in large commercial operations for reducing the size of wastes.</a:t>
            </a:r>
          </a:p>
          <a:p>
            <a:pPr algn="just"/>
            <a:r>
              <a:rPr lang="en-US" sz="1400" i="0" u="none" strike="noStrike" baseline="0" dirty="0">
                <a:solidFill>
                  <a:srgbClr val="002060"/>
                </a:solidFill>
                <a:latin typeface="Century Gothic" pitchFamily="34" charset="0"/>
              </a:rPr>
              <a:t> Hammer mill is an impact device consisting of a number of hammers, fastened flexibly to an inner disk, as shown in Fig, which rotates at a very high speed.</a:t>
            </a:r>
          </a:p>
          <a:p>
            <a:pPr algn="just"/>
            <a:r>
              <a:rPr lang="en-US" sz="1400" dirty="0">
                <a:solidFill>
                  <a:srgbClr val="002060"/>
                </a:solidFill>
                <a:latin typeface="Century Gothic" pitchFamily="34" charset="0"/>
              </a:rPr>
              <a:t>Solid wastes, as they enter the mill (see Figure), are hit by sufficient force, which crush or tear them with a velocity so that they do not adhere to the hammers. </a:t>
            </a:r>
          </a:p>
          <a:p>
            <a:pPr algn="just"/>
            <a:r>
              <a:rPr lang="en-US" sz="1400" dirty="0">
                <a:solidFill>
                  <a:srgbClr val="002060"/>
                </a:solidFill>
                <a:latin typeface="Century Gothic" pitchFamily="34" charset="0"/>
              </a:rPr>
              <a:t>Wastes are further reduced in size by being struck between breaker plates and/or cutting bars fixed around the periphery of the inner chamber.</a:t>
            </a:r>
          </a:p>
          <a:p>
            <a:pPr algn="just"/>
            <a:r>
              <a:rPr lang="en-US" sz="1400" dirty="0">
                <a:solidFill>
                  <a:srgbClr val="002060"/>
                </a:solidFill>
                <a:latin typeface="Century Gothic" pitchFamily="34" charset="0"/>
              </a:rPr>
              <a:t> This process of cutting and striking action continues, until the required size of material is achieved and after that it falls out of the bottom of the mill. </a:t>
            </a:r>
          </a:p>
          <a:p>
            <a:pPr algn="just"/>
            <a:endParaRPr lang="en-US" sz="1800" b="0" i="0" u="none" strike="noStrike" baseline="0" dirty="0">
              <a:solidFill>
                <a:srgbClr val="000000"/>
              </a:solidFill>
              <a:latin typeface="Times New Roman" panose="02020603050405020304" pitchFamily="18" charset="0"/>
              <a:cs typeface="Times New Roman" panose="02020603050405020304" pitchFamily="18" charset="0"/>
            </a:endParaRPr>
          </a:p>
          <a:p>
            <a:pPr marL="0" indent="0" algn="just">
              <a:buNone/>
            </a:pPr>
            <a:r>
              <a:rPr lang="en-US" sz="1800" b="0" i="0" u="none" strike="noStrike" baseline="0" dirty="0">
                <a:solidFill>
                  <a:srgbClr val="000000"/>
                </a:solidFill>
                <a:latin typeface="Times New Roman" panose="02020603050405020304" pitchFamily="18" charset="0"/>
                <a:cs typeface="Times New Roman" panose="02020603050405020304" pitchFamily="18" charset="0"/>
              </a:rPr>
              <a:t>. </a:t>
            </a:r>
            <a:endParaRPr lang="en-US" sz="1800" b="1" i="1" dirty="0">
              <a:solidFill>
                <a:schemeClr val="accent2"/>
              </a:solidFill>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E8622A7A-56CA-4C35-9E03-C853853EF7E8}"/>
              </a:ext>
            </a:extLst>
          </p:cNvPr>
          <p:cNvPicPr>
            <a:picLocks noChangeAspect="1"/>
          </p:cNvPicPr>
          <p:nvPr/>
        </p:nvPicPr>
        <p:blipFill>
          <a:blip r:embed="rId2"/>
          <a:srcRect l="2410" r="2413"/>
          <a:stretch>
            <a:fillRect/>
          </a:stretch>
        </p:blipFill>
        <p:spPr>
          <a:xfrm>
            <a:off x="5357818" y="2428868"/>
            <a:ext cx="3786182" cy="2643206"/>
          </a:xfrm>
          <a:prstGeom prst="rect">
            <a:avLst/>
          </a:prstGeom>
        </p:spPr>
      </p:pic>
      <p:sp>
        <p:nvSpPr>
          <p:cNvPr id="4" name="Title 1">
            <a:extLst>
              <a:ext uri="{FF2B5EF4-FFF2-40B4-BE49-F238E27FC236}">
                <a16:creationId xmlns:a16="http://schemas.microsoft.com/office/drawing/2014/main" id="{F1D7FFE4-7F38-488E-895D-2BA419D72B0C}"/>
              </a:ext>
            </a:extLst>
          </p:cNvPr>
          <p:cNvSpPr>
            <a:spLocks noGrp="1"/>
          </p:cNvSpPr>
          <p:nvPr>
            <p:ph type="title"/>
          </p:nvPr>
        </p:nvSpPr>
        <p:spPr>
          <a:xfrm>
            <a:off x="628650" y="365126"/>
            <a:ext cx="7886700" cy="244475"/>
          </a:xfrm>
        </p:spPr>
        <p:txBody>
          <a:bodyPr>
            <a:normAutofit fontScale="90000"/>
          </a:bodyPr>
          <a:lstStyle/>
          <a:p>
            <a:r>
              <a:rPr lang="en-US" dirty="0"/>
              <a:t>SHREDDING EQUIPMENT</a:t>
            </a:r>
          </a:p>
        </p:txBody>
      </p:sp>
    </p:spTree>
    <p:extLst>
      <p:ext uri="{BB962C8B-B14F-4D97-AF65-F5344CB8AC3E}">
        <p14:creationId xmlns:p14="http://schemas.microsoft.com/office/powerpoint/2010/main" val="11508958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
          </p:nvPr>
        </p:nvSpPr>
        <p:spPr/>
        <p:txBody>
          <a:bodyPr/>
          <a:lstStyle/>
          <a:p>
            <a:endParaRPr lang="en-US"/>
          </a:p>
        </p:txBody>
      </p:sp>
      <p:pic>
        <p:nvPicPr>
          <p:cNvPr id="3074" name="Picture 2"/>
          <p:cNvPicPr>
            <a:picLocks noChangeAspect="1" noChangeArrowheads="1"/>
          </p:cNvPicPr>
          <p:nvPr/>
        </p:nvPicPr>
        <p:blipFill>
          <a:blip r:embed="rId2"/>
          <a:srcRect/>
          <a:stretch>
            <a:fillRect/>
          </a:stretch>
        </p:blipFill>
        <p:spPr bwMode="auto">
          <a:xfrm>
            <a:off x="928662" y="1357298"/>
            <a:ext cx="7000892" cy="5191431"/>
          </a:xfrm>
          <a:prstGeom prst="rect">
            <a:avLst/>
          </a:prstGeom>
          <a:noFill/>
          <a:ln w="9525">
            <a:noFill/>
            <a:miter lim="800000"/>
            <a:headEnd/>
            <a:tailEnd/>
          </a:ln>
          <a:effec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9D41FA-221D-4197-8FB4-E3A6B80942C5}"/>
              </a:ext>
            </a:extLst>
          </p:cNvPr>
          <p:cNvSpPr>
            <a:spLocks noGrp="1"/>
          </p:cNvSpPr>
          <p:nvPr>
            <p:ph type="title"/>
          </p:nvPr>
        </p:nvSpPr>
        <p:spPr>
          <a:xfrm>
            <a:off x="628650" y="365126"/>
            <a:ext cx="7886700" cy="214978"/>
          </a:xfrm>
        </p:spPr>
        <p:txBody>
          <a:bodyPr>
            <a:normAutofit fontScale="90000"/>
          </a:bodyPr>
          <a:lstStyle/>
          <a:p>
            <a:br>
              <a:rPr lang="en-US" dirty="0">
                <a:solidFill>
                  <a:schemeClr val="accent2"/>
                </a:solidFill>
                <a:latin typeface="Times New Roman" panose="02020603050405020304" pitchFamily="18" charset="0"/>
                <a:cs typeface="Times New Roman" panose="02020603050405020304" pitchFamily="18" charset="0"/>
              </a:rPr>
            </a:br>
            <a:r>
              <a:rPr lang="en-US" dirty="0">
                <a:cs typeface="Times New Roman" panose="02020603050405020304" pitchFamily="18" charset="0"/>
              </a:rPr>
              <a:t>HYDROPULPER </a:t>
            </a:r>
            <a:br>
              <a:rPr lang="en-US" dirty="0">
                <a:cs typeface="Times New Roman" panose="02020603050405020304" pitchFamily="18" charset="0"/>
              </a:rPr>
            </a:br>
            <a:endParaRPr lang="en-US" dirty="0"/>
          </a:p>
        </p:txBody>
      </p:sp>
      <p:sp>
        <p:nvSpPr>
          <p:cNvPr id="3" name="Content Placeholder 2">
            <a:extLst>
              <a:ext uri="{FF2B5EF4-FFF2-40B4-BE49-F238E27FC236}">
                <a16:creationId xmlns:a16="http://schemas.microsoft.com/office/drawing/2014/main" id="{54F46506-5C0D-4C4D-AADC-1E04A53106C9}"/>
              </a:ext>
            </a:extLst>
          </p:cNvPr>
          <p:cNvSpPr>
            <a:spLocks noGrp="1"/>
          </p:cNvSpPr>
          <p:nvPr>
            <p:ph sz="quarter" idx="1"/>
          </p:nvPr>
        </p:nvSpPr>
        <p:spPr>
          <a:xfrm>
            <a:off x="0" y="1071546"/>
            <a:ext cx="9144000" cy="5693048"/>
          </a:xfrm>
        </p:spPr>
        <p:txBody>
          <a:bodyPr>
            <a:normAutofit lnSpcReduction="10000"/>
          </a:bodyPr>
          <a:lstStyle/>
          <a:p>
            <a:pPr algn="just">
              <a:lnSpc>
                <a:spcPct val="200000"/>
              </a:lnSpc>
            </a:pPr>
            <a:r>
              <a:rPr lang="en-US" sz="2000" dirty="0">
                <a:solidFill>
                  <a:srgbClr val="002060"/>
                </a:solidFill>
                <a:latin typeface="Century Gothic" pitchFamily="34" charset="0"/>
              </a:rPr>
              <a:t>Solid wastes and recycled wastes are added to the hydropulper</a:t>
            </a:r>
          </a:p>
          <a:p>
            <a:pPr algn="just">
              <a:lnSpc>
                <a:spcPct val="200000"/>
              </a:lnSpc>
            </a:pPr>
            <a:r>
              <a:rPr lang="en-US" sz="2000" dirty="0">
                <a:solidFill>
                  <a:srgbClr val="002060"/>
                </a:solidFill>
                <a:latin typeface="Century Gothic" pitchFamily="34" charset="0"/>
              </a:rPr>
              <a:t>The </a:t>
            </a:r>
            <a:r>
              <a:rPr lang="en-US" sz="2000" dirty="0">
                <a:solidFill>
                  <a:srgbClr val="C00000"/>
                </a:solidFill>
                <a:latin typeface="Century Gothic" pitchFamily="34" charset="0"/>
              </a:rPr>
              <a:t>high-speed cutting blades</a:t>
            </a:r>
            <a:r>
              <a:rPr lang="en-US" sz="2000" dirty="0">
                <a:solidFill>
                  <a:srgbClr val="002060"/>
                </a:solidFill>
                <a:latin typeface="Century Gothic" pitchFamily="34" charset="0"/>
              </a:rPr>
              <a:t>, mounted on a rotor in the bottom of the unit, </a:t>
            </a:r>
            <a:r>
              <a:rPr lang="en-US" sz="2000" dirty="0">
                <a:solidFill>
                  <a:srgbClr val="C00000"/>
                </a:solidFill>
                <a:latin typeface="Century Gothic" pitchFamily="34" charset="0"/>
              </a:rPr>
              <a:t>convert pulpable and friable materials into slurry </a:t>
            </a:r>
            <a:r>
              <a:rPr lang="en-US" sz="2000" dirty="0">
                <a:solidFill>
                  <a:srgbClr val="002060"/>
                </a:solidFill>
                <a:latin typeface="Century Gothic" pitchFamily="34" charset="0"/>
              </a:rPr>
              <a:t>with a solid content varying from 2.5 to 3.5%. Metal, tins, cans and other non-pulpable or non-friable materials are rejected from the side of the hydropulper tank. </a:t>
            </a:r>
          </a:p>
          <a:p>
            <a:pPr algn="just">
              <a:lnSpc>
                <a:spcPct val="200000"/>
              </a:lnSpc>
            </a:pPr>
            <a:r>
              <a:rPr lang="en-US" sz="2000" dirty="0">
                <a:solidFill>
                  <a:srgbClr val="002060"/>
                </a:solidFill>
                <a:latin typeface="Century Gothic" pitchFamily="34" charset="0"/>
              </a:rPr>
              <a:t>The rejected material passes down a chute that is connected to a </a:t>
            </a:r>
            <a:r>
              <a:rPr lang="en-US" sz="2000" dirty="0">
                <a:solidFill>
                  <a:srgbClr val="C00000"/>
                </a:solidFill>
                <a:latin typeface="Century Gothic" pitchFamily="34" charset="0"/>
              </a:rPr>
              <a:t>bucket elevator</a:t>
            </a:r>
            <a:r>
              <a:rPr lang="en-US" sz="2000" dirty="0">
                <a:solidFill>
                  <a:srgbClr val="002060"/>
                </a:solidFill>
                <a:latin typeface="Century Gothic" pitchFamily="34" charset="0"/>
              </a:rPr>
              <a:t>, while the solid slurry passes out through the bottom of the pulper tank and is pumped to the </a:t>
            </a:r>
            <a:r>
              <a:rPr lang="en-US" sz="2000" dirty="0">
                <a:solidFill>
                  <a:srgbClr val="C00000"/>
                </a:solidFill>
                <a:latin typeface="Century Gothic" pitchFamily="34" charset="0"/>
              </a:rPr>
              <a:t>next processing operation</a:t>
            </a:r>
            <a:r>
              <a:rPr lang="en-US" sz="2000" dirty="0">
                <a:solidFill>
                  <a:srgbClr val="002060"/>
                </a:solidFill>
                <a:latin typeface="Century Gothic" pitchFamily="34" charset="0"/>
              </a:rPr>
              <a:t>. </a:t>
            </a:r>
          </a:p>
          <a:p>
            <a:pPr algn="just"/>
            <a:endParaRPr lang="en-US" sz="1400" dirty="0">
              <a:solidFill>
                <a:srgbClr val="0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785740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Grp="1" noChangeAspect="1" noChangeArrowheads="1"/>
          </p:cNvPicPr>
          <p:nvPr>
            <p:ph sz="quarter" idx="1"/>
          </p:nvPr>
        </p:nvPicPr>
        <p:blipFill>
          <a:blip r:embed="rId2"/>
          <a:srcRect/>
          <a:stretch>
            <a:fillRect/>
          </a:stretch>
        </p:blipFill>
        <p:spPr bwMode="auto">
          <a:xfrm>
            <a:off x="928662" y="1176238"/>
            <a:ext cx="7286644" cy="5681762"/>
          </a:xfrm>
          <a:prstGeom prst="rect">
            <a:avLst/>
          </a:prstGeom>
          <a:noFill/>
          <a:ln w="9525">
            <a:noFill/>
            <a:miter lim="800000"/>
            <a:headEnd/>
            <a:tailEnd/>
          </a:ln>
          <a:effectLst/>
        </p:spPr>
      </p:pic>
      <p:sp>
        <p:nvSpPr>
          <p:cNvPr id="4" name="Title 1">
            <a:extLst>
              <a:ext uri="{FF2B5EF4-FFF2-40B4-BE49-F238E27FC236}">
                <a16:creationId xmlns:a16="http://schemas.microsoft.com/office/drawing/2014/main" id="{3F9D41FA-221D-4197-8FB4-E3A6B80942C5}"/>
              </a:ext>
            </a:extLst>
          </p:cNvPr>
          <p:cNvSpPr>
            <a:spLocks noGrp="1"/>
          </p:cNvSpPr>
          <p:nvPr>
            <p:ph type="title"/>
          </p:nvPr>
        </p:nvSpPr>
        <p:spPr/>
        <p:txBody>
          <a:bodyPr>
            <a:normAutofit fontScale="90000"/>
          </a:bodyPr>
          <a:lstStyle/>
          <a:p>
            <a:br>
              <a:rPr lang="en-US" dirty="0">
                <a:solidFill>
                  <a:schemeClr val="accent2"/>
                </a:solidFill>
                <a:latin typeface="Times New Roman" panose="02020603050405020304" pitchFamily="18" charset="0"/>
                <a:cs typeface="Times New Roman" panose="02020603050405020304" pitchFamily="18" charset="0"/>
              </a:rPr>
            </a:br>
            <a:r>
              <a:rPr lang="en-US" dirty="0">
                <a:cs typeface="Times New Roman" panose="02020603050405020304" pitchFamily="18" charset="0"/>
              </a:rPr>
              <a:t>HYDROPULPER </a:t>
            </a:r>
            <a:br>
              <a:rPr lang="en-US" dirty="0">
                <a:cs typeface="Times New Roman" panose="02020603050405020304" pitchFamily="18" charset="0"/>
              </a:rPr>
            </a:br>
            <a:endParaRPr lang="en-US"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9D9BB2-F028-4A58-AC5C-6596FEB39DB2}"/>
              </a:ext>
            </a:extLst>
          </p:cNvPr>
          <p:cNvSpPr>
            <a:spLocks noGrp="1"/>
          </p:cNvSpPr>
          <p:nvPr>
            <p:ph type="title"/>
          </p:nvPr>
        </p:nvSpPr>
        <p:spPr>
          <a:xfrm>
            <a:off x="714348" y="214290"/>
            <a:ext cx="7886700" cy="677094"/>
          </a:xfrm>
        </p:spPr>
        <p:txBody>
          <a:bodyPr>
            <a:normAutofit/>
          </a:bodyPr>
          <a:lstStyle/>
          <a:p>
            <a:r>
              <a:rPr lang="en-US" sz="3600" i="0" u="none" strike="noStrike" baseline="0" dirty="0">
                <a:cs typeface="Times New Roman" panose="02020603050405020304" pitchFamily="18" charset="0"/>
              </a:rPr>
              <a:t>COMPONENT - SEPARATION </a:t>
            </a:r>
            <a:endParaRPr lang="en-US" sz="3600" dirty="0">
              <a:cs typeface="Times New Roman" panose="02020603050405020304" pitchFamily="18" charset="0"/>
            </a:endParaRPr>
          </a:p>
        </p:txBody>
      </p:sp>
      <p:sp>
        <p:nvSpPr>
          <p:cNvPr id="3" name="Content Placeholder 2">
            <a:extLst>
              <a:ext uri="{FF2B5EF4-FFF2-40B4-BE49-F238E27FC236}">
                <a16:creationId xmlns:a16="http://schemas.microsoft.com/office/drawing/2014/main" id="{2020C742-9066-4529-95E9-D54D4042EE2A}"/>
              </a:ext>
            </a:extLst>
          </p:cNvPr>
          <p:cNvSpPr>
            <a:spLocks noGrp="1"/>
          </p:cNvSpPr>
          <p:nvPr>
            <p:ph sz="quarter" idx="1"/>
          </p:nvPr>
        </p:nvSpPr>
        <p:spPr>
          <a:xfrm>
            <a:off x="214282" y="1000108"/>
            <a:ext cx="8929718" cy="5500726"/>
          </a:xfrm>
        </p:spPr>
        <p:txBody>
          <a:bodyPr>
            <a:normAutofit/>
          </a:bodyPr>
          <a:lstStyle/>
          <a:p>
            <a:pPr algn="just"/>
            <a:r>
              <a:rPr lang="en-US" sz="1800" i="0" u="none" strike="noStrike" baseline="0" dirty="0">
                <a:solidFill>
                  <a:srgbClr val="002060"/>
                </a:solidFill>
                <a:latin typeface="Century Gothic" pitchFamily="34" charset="0"/>
              </a:rPr>
              <a:t>Component separation is a necessary operation in which the waste components are identified and sorted either manually or mechanically to aid further processing. </a:t>
            </a:r>
          </a:p>
          <a:p>
            <a:pPr algn="just">
              <a:buNone/>
            </a:pPr>
            <a:r>
              <a:rPr lang="en-US" sz="1800" i="0" u="none" strike="noStrike" baseline="0" dirty="0">
                <a:solidFill>
                  <a:srgbClr val="C00000"/>
                </a:solidFill>
                <a:latin typeface="Century Gothic" pitchFamily="34" charset="0"/>
              </a:rPr>
              <a:t>This is required for the: </a:t>
            </a:r>
          </a:p>
          <a:p>
            <a:pPr algn="just"/>
            <a:r>
              <a:rPr lang="en-US" sz="1800" i="0" u="none" strike="noStrike" baseline="0" dirty="0">
                <a:solidFill>
                  <a:srgbClr val="002060"/>
                </a:solidFill>
                <a:latin typeface="Century Gothic" pitchFamily="34" charset="0"/>
              </a:rPr>
              <a:t>recovery of valuable materials for recycling; </a:t>
            </a:r>
          </a:p>
          <a:p>
            <a:pPr algn="just"/>
            <a:r>
              <a:rPr lang="en-US" sz="1800" i="0" u="none" strike="noStrike" baseline="0" dirty="0">
                <a:solidFill>
                  <a:srgbClr val="002060"/>
                </a:solidFill>
                <a:latin typeface="Century Gothic" pitchFamily="34" charset="0"/>
              </a:rPr>
              <a:t>preparation of solid wastes by removing certain components prior to incineration, energy recovery, composting and biogas production. </a:t>
            </a:r>
          </a:p>
        </p:txBody>
      </p:sp>
    </p:spTree>
    <p:extLst>
      <p:ext uri="{BB962C8B-B14F-4D97-AF65-F5344CB8AC3E}">
        <p14:creationId xmlns:p14="http://schemas.microsoft.com/office/powerpoint/2010/main" val="1875031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9D9BB2-F028-4A58-AC5C-6596FEB39DB2}"/>
              </a:ext>
            </a:extLst>
          </p:cNvPr>
          <p:cNvSpPr>
            <a:spLocks noGrp="1"/>
          </p:cNvSpPr>
          <p:nvPr>
            <p:ph type="title"/>
          </p:nvPr>
        </p:nvSpPr>
        <p:spPr>
          <a:xfrm>
            <a:off x="714348" y="214290"/>
            <a:ext cx="7886700" cy="677094"/>
          </a:xfrm>
        </p:spPr>
        <p:txBody>
          <a:bodyPr>
            <a:normAutofit/>
          </a:bodyPr>
          <a:lstStyle/>
          <a:p>
            <a:r>
              <a:rPr lang="en-US" sz="3600" i="0" u="none" strike="noStrike" baseline="0" dirty="0">
                <a:cs typeface="Times New Roman" panose="02020603050405020304" pitchFamily="18" charset="0"/>
              </a:rPr>
              <a:t>COMPONENT - SEPARATION </a:t>
            </a:r>
            <a:endParaRPr lang="en-US" sz="3600" dirty="0">
              <a:cs typeface="Times New Roman" panose="02020603050405020304" pitchFamily="18" charset="0"/>
            </a:endParaRPr>
          </a:p>
        </p:txBody>
      </p:sp>
      <p:sp>
        <p:nvSpPr>
          <p:cNvPr id="3" name="Content Placeholder 2">
            <a:extLst>
              <a:ext uri="{FF2B5EF4-FFF2-40B4-BE49-F238E27FC236}">
                <a16:creationId xmlns:a16="http://schemas.microsoft.com/office/drawing/2014/main" id="{2020C742-9066-4529-95E9-D54D4042EE2A}"/>
              </a:ext>
            </a:extLst>
          </p:cNvPr>
          <p:cNvSpPr>
            <a:spLocks noGrp="1"/>
          </p:cNvSpPr>
          <p:nvPr>
            <p:ph sz="quarter" idx="1"/>
          </p:nvPr>
        </p:nvSpPr>
        <p:spPr>
          <a:xfrm>
            <a:off x="214282" y="1000108"/>
            <a:ext cx="8929718" cy="5500726"/>
          </a:xfrm>
        </p:spPr>
        <p:txBody>
          <a:bodyPr>
            <a:normAutofit fontScale="92500" lnSpcReduction="10000"/>
          </a:bodyPr>
          <a:lstStyle/>
          <a:p>
            <a:pPr marL="0" indent="0" algn="just">
              <a:buNone/>
            </a:pPr>
            <a:r>
              <a:rPr lang="en-US" sz="2200" dirty="0">
                <a:solidFill>
                  <a:srgbClr val="C00000"/>
                </a:solidFill>
                <a:latin typeface="Century Gothic" pitchFamily="34" charset="0"/>
                <a:ea typeface="+mj-ea"/>
              </a:rPr>
              <a:t>AIR SEPARATION :</a:t>
            </a:r>
          </a:p>
          <a:p>
            <a:pPr algn="just"/>
            <a:r>
              <a:rPr lang="en-US" sz="1800" i="0" u="none" strike="noStrike" baseline="0" dirty="0">
                <a:solidFill>
                  <a:srgbClr val="002060"/>
                </a:solidFill>
                <a:latin typeface="Century Gothic" pitchFamily="34" charset="0"/>
              </a:rPr>
              <a:t>This technique has been in use for a number of years in </a:t>
            </a:r>
            <a:r>
              <a:rPr lang="en-US" sz="1800" i="0" u="none" strike="noStrike" baseline="0" dirty="0">
                <a:solidFill>
                  <a:srgbClr val="C00000"/>
                </a:solidFill>
                <a:latin typeface="Century Gothic" pitchFamily="34" charset="0"/>
              </a:rPr>
              <a:t>industrial operations </a:t>
            </a:r>
            <a:r>
              <a:rPr lang="en-US" sz="1800" i="0" u="none" strike="noStrike" baseline="0" dirty="0">
                <a:solidFill>
                  <a:srgbClr val="002060"/>
                </a:solidFill>
                <a:latin typeface="Century Gothic" pitchFamily="34" charset="0"/>
              </a:rPr>
              <a:t>for segregating various components from </a:t>
            </a:r>
            <a:r>
              <a:rPr lang="en-US" sz="1800" i="0" u="none" strike="noStrike" baseline="0" dirty="0">
                <a:solidFill>
                  <a:srgbClr val="C00000"/>
                </a:solidFill>
                <a:latin typeface="Century Gothic" pitchFamily="34" charset="0"/>
              </a:rPr>
              <a:t>dry mixture</a:t>
            </a:r>
            <a:r>
              <a:rPr lang="en-US" sz="1800" i="0" u="none" strike="noStrike" baseline="0" dirty="0">
                <a:solidFill>
                  <a:srgbClr val="002060"/>
                </a:solidFill>
                <a:latin typeface="Century Gothic" pitchFamily="34" charset="0"/>
              </a:rPr>
              <a:t>.</a:t>
            </a:r>
          </a:p>
          <a:p>
            <a:pPr algn="just"/>
            <a:r>
              <a:rPr lang="en-US" sz="1800" i="0" u="none" strike="noStrike" baseline="0" dirty="0">
                <a:solidFill>
                  <a:srgbClr val="002060"/>
                </a:solidFill>
                <a:latin typeface="Century Gothic" pitchFamily="34" charset="0"/>
              </a:rPr>
              <a:t> Air separation is primarily </a:t>
            </a:r>
            <a:r>
              <a:rPr lang="en-US" sz="1800" i="0" u="none" strike="noStrike" baseline="0" dirty="0">
                <a:solidFill>
                  <a:srgbClr val="C00000"/>
                </a:solidFill>
                <a:latin typeface="Century Gothic" pitchFamily="34" charset="0"/>
              </a:rPr>
              <a:t>used to separate lighter materials </a:t>
            </a:r>
            <a:r>
              <a:rPr lang="en-US" sz="1800" i="0" u="none" strike="noStrike" baseline="0" dirty="0">
                <a:solidFill>
                  <a:srgbClr val="002060"/>
                </a:solidFill>
                <a:latin typeface="Century Gothic" pitchFamily="34" charset="0"/>
              </a:rPr>
              <a:t>(usually organic) from heavier (usually inorganic) ones. </a:t>
            </a:r>
          </a:p>
          <a:p>
            <a:pPr algn="just"/>
            <a:r>
              <a:rPr lang="en-US" sz="1800" i="0" u="none" strike="noStrike" baseline="0" dirty="0">
                <a:solidFill>
                  <a:srgbClr val="002060"/>
                </a:solidFill>
                <a:latin typeface="Century Gothic" pitchFamily="34" charset="0"/>
              </a:rPr>
              <a:t>The lighter material may include </a:t>
            </a:r>
            <a:r>
              <a:rPr lang="en-US" sz="1800" i="0" u="none" strike="noStrike" baseline="0" dirty="0">
                <a:solidFill>
                  <a:srgbClr val="C00000"/>
                </a:solidFill>
                <a:latin typeface="Century Gothic" pitchFamily="34" charset="0"/>
              </a:rPr>
              <a:t>plastics, paper and paper products </a:t>
            </a:r>
            <a:r>
              <a:rPr lang="en-US" sz="1800" i="0" u="none" strike="noStrike" baseline="0" dirty="0">
                <a:solidFill>
                  <a:srgbClr val="002060"/>
                </a:solidFill>
                <a:latin typeface="Century Gothic" pitchFamily="34" charset="0"/>
              </a:rPr>
              <a:t>and other organic materials. Generally, there is also a need to separate the light fraction of organic material from the conveying air streams, which is usually done in a cyclone separator.</a:t>
            </a:r>
          </a:p>
          <a:p>
            <a:pPr algn="just"/>
            <a:r>
              <a:rPr lang="en-US" sz="1800" i="0" u="none" strike="noStrike" baseline="0" dirty="0">
                <a:solidFill>
                  <a:srgbClr val="002060"/>
                </a:solidFill>
                <a:latin typeface="Century Gothic" pitchFamily="34" charset="0"/>
              </a:rPr>
              <a:t> In this technique, the heavy fraction is removed from the air classifier (i.e., equipment used for air separation) to the recycling stage or to land disposal, as appropriate. </a:t>
            </a:r>
          </a:p>
          <a:p>
            <a:pPr algn="just"/>
            <a:r>
              <a:rPr lang="en-US" sz="1800" i="0" u="none" strike="noStrike" baseline="0" dirty="0">
                <a:solidFill>
                  <a:srgbClr val="002060"/>
                </a:solidFill>
                <a:latin typeface="Century Gothic" pitchFamily="34" charset="0"/>
              </a:rPr>
              <a:t>The light fraction may be used, with or without further size reduction, as fuel for incinerators or as compost material. </a:t>
            </a:r>
          </a:p>
        </p:txBody>
      </p:sp>
    </p:spTree>
    <p:extLst>
      <p:ext uri="{BB962C8B-B14F-4D97-AF65-F5344CB8AC3E}">
        <p14:creationId xmlns:p14="http://schemas.microsoft.com/office/powerpoint/2010/main" val="1875031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AFAF950-F0E3-4876-A25D-D6ED36455D03}"/>
              </a:ext>
            </a:extLst>
          </p:cNvPr>
          <p:cNvSpPr>
            <a:spLocks noGrp="1"/>
          </p:cNvSpPr>
          <p:nvPr>
            <p:ph sz="quarter" idx="1"/>
          </p:nvPr>
        </p:nvSpPr>
        <p:spPr>
          <a:xfrm>
            <a:off x="214282" y="1142984"/>
            <a:ext cx="5357850" cy="5715016"/>
          </a:xfrm>
        </p:spPr>
        <p:txBody>
          <a:bodyPr>
            <a:normAutofit/>
          </a:bodyPr>
          <a:lstStyle/>
          <a:p>
            <a:pPr algn="just"/>
            <a:r>
              <a:rPr lang="en-US" sz="1800" dirty="0">
                <a:solidFill>
                  <a:srgbClr val="002060"/>
                </a:solidFill>
                <a:latin typeface="Century Gothic" pitchFamily="34" charset="0"/>
              </a:rPr>
              <a:t>In this type, when the processed solid wastes are dropped into the vertical chute, the lighter material is carried by the airflow to the top while the heavier materials fall to the bottom of the chute. </a:t>
            </a:r>
          </a:p>
          <a:p>
            <a:pPr algn="just"/>
            <a:r>
              <a:rPr lang="en-US" sz="1800" dirty="0">
                <a:solidFill>
                  <a:srgbClr val="002060"/>
                </a:solidFill>
                <a:latin typeface="Century Gothic" pitchFamily="34" charset="0"/>
              </a:rPr>
              <a:t>The control of the percentage split between the light and heavy fraction is accomplished by varying the waste loading rate, airflow rate and the cross section of chute. </a:t>
            </a:r>
          </a:p>
          <a:p>
            <a:pPr algn="just"/>
            <a:r>
              <a:rPr lang="en-US" sz="1800" dirty="0">
                <a:solidFill>
                  <a:srgbClr val="002060"/>
                </a:solidFill>
                <a:latin typeface="Century Gothic" pitchFamily="34" charset="0"/>
              </a:rPr>
              <a:t>A </a:t>
            </a:r>
            <a:r>
              <a:rPr lang="en-US" sz="1800" dirty="0">
                <a:solidFill>
                  <a:srgbClr val="C00000"/>
                </a:solidFill>
                <a:latin typeface="Century Gothic" pitchFamily="34" charset="0"/>
              </a:rPr>
              <a:t>rotary air lock </a:t>
            </a:r>
            <a:r>
              <a:rPr lang="en-US" sz="1800" dirty="0">
                <a:solidFill>
                  <a:srgbClr val="002060"/>
                </a:solidFill>
                <a:latin typeface="Century Gothic" pitchFamily="34" charset="0"/>
              </a:rPr>
              <a:t>feed mechanism is required to introduce the shredded wastes into the classifier. </a:t>
            </a:r>
          </a:p>
          <a:p>
            <a:endParaRPr lang="en-US" sz="1800" b="0" i="0" u="none" strike="noStrike" baseline="0" dirty="0">
              <a:solidFill>
                <a:srgbClr val="000000"/>
              </a:solidFill>
              <a:latin typeface="Arial" panose="020B0604020202020204" pitchFamily="34" charset="0"/>
            </a:endParaRPr>
          </a:p>
          <a:p>
            <a:endParaRPr lang="en-US" dirty="0"/>
          </a:p>
        </p:txBody>
      </p:sp>
      <p:pic>
        <p:nvPicPr>
          <p:cNvPr id="5" name="Picture 4">
            <a:extLst>
              <a:ext uri="{FF2B5EF4-FFF2-40B4-BE49-F238E27FC236}">
                <a16:creationId xmlns:a16="http://schemas.microsoft.com/office/drawing/2014/main" id="{D0AF0AAD-1465-434D-84D1-81C6D1EF217A}"/>
              </a:ext>
            </a:extLst>
          </p:cNvPr>
          <p:cNvPicPr>
            <a:picLocks noChangeAspect="1"/>
          </p:cNvPicPr>
          <p:nvPr/>
        </p:nvPicPr>
        <p:blipFill>
          <a:blip r:embed="rId2"/>
          <a:srcRect t="3947"/>
          <a:stretch>
            <a:fillRect/>
          </a:stretch>
        </p:blipFill>
        <p:spPr>
          <a:xfrm>
            <a:off x="5500694" y="1214422"/>
            <a:ext cx="3357554" cy="5214974"/>
          </a:xfrm>
          <a:prstGeom prst="rect">
            <a:avLst/>
          </a:prstGeom>
        </p:spPr>
      </p:pic>
      <p:sp>
        <p:nvSpPr>
          <p:cNvPr id="4" name="Rectangle 3"/>
          <p:cNvSpPr/>
          <p:nvPr/>
        </p:nvSpPr>
        <p:spPr>
          <a:xfrm>
            <a:off x="2285984" y="357166"/>
            <a:ext cx="5320880" cy="584775"/>
          </a:xfrm>
          <a:prstGeom prst="rect">
            <a:avLst/>
          </a:prstGeom>
        </p:spPr>
        <p:txBody>
          <a:bodyPr wrap="none">
            <a:spAutoFit/>
          </a:bodyPr>
          <a:lstStyle/>
          <a:p>
            <a:pPr>
              <a:buNone/>
            </a:pPr>
            <a:r>
              <a:rPr lang="en-US" sz="3200" b="1" dirty="0">
                <a:solidFill>
                  <a:srgbClr val="000000"/>
                </a:solidFill>
                <a:latin typeface="+mj-lt"/>
              </a:rPr>
              <a:t>CONVENTIONAL CHUTE TYPE </a:t>
            </a:r>
            <a:endParaRPr lang="en-US" sz="3200" dirty="0">
              <a:solidFill>
                <a:srgbClr val="000000"/>
              </a:solidFill>
              <a:latin typeface="+mj-lt"/>
            </a:endParaRPr>
          </a:p>
        </p:txBody>
      </p:sp>
    </p:spTree>
    <p:extLst>
      <p:ext uri="{BB962C8B-B14F-4D97-AF65-F5344CB8AC3E}">
        <p14:creationId xmlns:p14="http://schemas.microsoft.com/office/powerpoint/2010/main" val="2127962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TOPICS</a:t>
            </a:r>
          </a:p>
        </p:txBody>
      </p:sp>
      <p:sp>
        <p:nvSpPr>
          <p:cNvPr id="3" name="Content Placeholder 2"/>
          <p:cNvSpPr>
            <a:spLocks noGrp="1"/>
          </p:cNvSpPr>
          <p:nvPr>
            <p:ph idx="1"/>
          </p:nvPr>
        </p:nvSpPr>
        <p:spPr>
          <a:xfrm>
            <a:off x="285720" y="1214422"/>
            <a:ext cx="4286280" cy="5643578"/>
          </a:xfrm>
          <a:ln w="3175">
            <a:solidFill>
              <a:schemeClr val="tx1"/>
            </a:solidFill>
          </a:ln>
        </p:spPr>
        <p:txBody>
          <a:bodyPr>
            <a:normAutofit fontScale="77500" lnSpcReduction="20000"/>
          </a:bodyPr>
          <a:lstStyle/>
          <a:p>
            <a:r>
              <a:rPr lang="en-IN" dirty="0">
                <a:solidFill>
                  <a:srgbClr val="002060"/>
                </a:solidFill>
                <a:latin typeface="Century Gothic" pitchFamily="34" charset="0"/>
              </a:rPr>
              <a:t>Waste Processing Techniques </a:t>
            </a:r>
          </a:p>
          <a:p>
            <a:r>
              <a:rPr lang="en-IN" dirty="0">
                <a:solidFill>
                  <a:srgbClr val="002060"/>
                </a:solidFill>
                <a:latin typeface="Century Gothic" pitchFamily="34" charset="0"/>
              </a:rPr>
              <a:t>Purpose of Processing </a:t>
            </a:r>
          </a:p>
          <a:p>
            <a:r>
              <a:rPr lang="en-IN" dirty="0">
                <a:solidFill>
                  <a:srgbClr val="002060"/>
                </a:solidFill>
                <a:latin typeface="Century Gothic" pitchFamily="34" charset="0"/>
              </a:rPr>
              <a:t>Mechanical Volume and Size Reduction </a:t>
            </a:r>
          </a:p>
          <a:p>
            <a:r>
              <a:rPr lang="en-IN" dirty="0">
                <a:solidFill>
                  <a:srgbClr val="002060"/>
                </a:solidFill>
                <a:latin typeface="Century Gothic" pitchFamily="34" charset="0"/>
              </a:rPr>
              <a:t>Volume reduction or compaction </a:t>
            </a:r>
          </a:p>
          <a:p>
            <a:r>
              <a:rPr lang="en-IN" dirty="0">
                <a:solidFill>
                  <a:srgbClr val="002060"/>
                </a:solidFill>
                <a:latin typeface="Century Gothic" pitchFamily="34" charset="0"/>
              </a:rPr>
              <a:t>Size reduction or shredding </a:t>
            </a:r>
          </a:p>
          <a:p>
            <a:r>
              <a:rPr lang="en-IN" dirty="0">
                <a:solidFill>
                  <a:srgbClr val="002060"/>
                </a:solidFill>
                <a:latin typeface="Century Gothic" pitchFamily="34" charset="0"/>
              </a:rPr>
              <a:t>Component Separation Air separation </a:t>
            </a:r>
          </a:p>
          <a:p>
            <a:r>
              <a:rPr lang="en-IN" dirty="0">
                <a:solidFill>
                  <a:srgbClr val="002060"/>
                </a:solidFill>
                <a:latin typeface="Century Gothic" pitchFamily="34" charset="0"/>
              </a:rPr>
              <a:t>Magnetic separation </a:t>
            </a:r>
          </a:p>
          <a:p>
            <a:endParaRPr lang="en-IN" dirty="0">
              <a:latin typeface="Bahnschrift SemiBold" pitchFamily="34" charset="0"/>
            </a:endParaRPr>
          </a:p>
        </p:txBody>
      </p:sp>
      <p:sp>
        <p:nvSpPr>
          <p:cNvPr id="7" name="Content Placeholder 2"/>
          <p:cNvSpPr txBox="1">
            <a:spLocks/>
          </p:cNvSpPr>
          <p:nvPr/>
        </p:nvSpPr>
        <p:spPr>
          <a:xfrm>
            <a:off x="4643438" y="1214422"/>
            <a:ext cx="4286280" cy="5643578"/>
          </a:xfrm>
          <a:prstGeom prst="rect">
            <a:avLst/>
          </a:prstGeom>
          <a:ln w="3175">
            <a:solidFill>
              <a:schemeClr val="tx1"/>
            </a:solidFill>
          </a:ln>
        </p:spPr>
        <p:txBody>
          <a:bodyPr vert="horz" lIns="91440" tIns="45720" rIns="91440" bIns="45720" rtlCol="0">
            <a:normAutofit fontScale="77500" lnSpcReduction="20000"/>
          </a:bodyPr>
          <a:lstStyle/>
          <a:p>
            <a:pPr marL="342900" marR="0" lvl="0" indent="-342900" algn="l" defTabSz="914400" rtl="0" eaLnBrk="1" fontAlgn="auto" latinLnBrk="0" hangingPunct="1">
              <a:lnSpc>
                <a:spcPct val="150000"/>
              </a:lnSpc>
              <a:spcBef>
                <a:spcPct val="20000"/>
              </a:spcBef>
              <a:spcAft>
                <a:spcPts val="0"/>
              </a:spcAft>
              <a:buClrTx/>
              <a:buSzTx/>
              <a:buFontTx/>
              <a:buBlip>
                <a:blip r:embed="rId2"/>
              </a:buBlip>
              <a:tabLst/>
              <a:defRPr/>
            </a:pPr>
            <a:r>
              <a:rPr lang="en-IN" sz="2700" b="1" dirty="0">
                <a:solidFill>
                  <a:srgbClr val="002060"/>
                </a:solidFill>
                <a:latin typeface="Century Gothic" pitchFamily="34" charset="0"/>
                <a:cs typeface="Times New Roman" pitchFamily="18" charset="0"/>
              </a:rPr>
              <a:t>Screening</a:t>
            </a:r>
            <a:endParaRPr kumimoji="0" lang="en-IN" sz="2700" b="1" i="0" u="none" strike="noStrike" kern="1200" cap="none" spc="0" normalizeH="0" baseline="0" noProof="0" dirty="0">
              <a:ln>
                <a:noFill/>
              </a:ln>
              <a:solidFill>
                <a:srgbClr val="002060"/>
              </a:solidFill>
              <a:effectLst/>
              <a:uLnTx/>
              <a:uFillTx/>
              <a:latin typeface="Century Gothic" pitchFamily="34" charset="0"/>
              <a:ea typeface="+mn-ea"/>
              <a:cs typeface="Times New Roman" pitchFamily="18" charset="0"/>
            </a:endParaRPr>
          </a:p>
          <a:p>
            <a:pPr marL="342900" marR="0" lvl="0" indent="-342900" algn="l" defTabSz="914400" rtl="0" eaLnBrk="1" fontAlgn="auto" latinLnBrk="0" hangingPunct="1">
              <a:lnSpc>
                <a:spcPct val="150000"/>
              </a:lnSpc>
              <a:spcBef>
                <a:spcPct val="20000"/>
              </a:spcBef>
              <a:spcAft>
                <a:spcPts val="0"/>
              </a:spcAft>
              <a:buClrTx/>
              <a:buSzTx/>
              <a:buFontTx/>
              <a:buBlip>
                <a:blip r:embed="rId2"/>
              </a:buBlip>
              <a:tabLst/>
              <a:defRPr/>
            </a:pPr>
            <a:r>
              <a:rPr kumimoji="0" lang="en-IN" sz="2700" b="1" i="0" u="none" strike="noStrike" kern="1200" cap="none" spc="0" normalizeH="0" baseline="0" noProof="0" dirty="0">
                <a:ln>
                  <a:noFill/>
                </a:ln>
                <a:solidFill>
                  <a:srgbClr val="002060"/>
                </a:solidFill>
                <a:effectLst/>
                <a:uLnTx/>
                <a:uFillTx/>
                <a:latin typeface="Century Gothic" pitchFamily="34" charset="0"/>
                <a:ea typeface="+mn-ea"/>
                <a:cs typeface="Times New Roman" pitchFamily="18" charset="0"/>
              </a:rPr>
              <a:t>Other separation techniques</a:t>
            </a:r>
          </a:p>
          <a:p>
            <a:pPr marL="342900" marR="0" lvl="0" indent="-342900" algn="l" defTabSz="914400" rtl="0" eaLnBrk="1" fontAlgn="auto" latinLnBrk="0" hangingPunct="1">
              <a:lnSpc>
                <a:spcPct val="150000"/>
              </a:lnSpc>
              <a:spcBef>
                <a:spcPct val="20000"/>
              </a:spcBef>
              <a:spcAft>
                <a:spcPts val="0"/>
              </a:spcAft>
              <a:buClrTx/>
              <a:buSzTx/>
              <a:buFontTx/>
              <a:buBlip>
                <a:blip r:embed="rId2"/>
              </a:buBlip>
              <a:tabLst/>
              <a:defRPr/>
            </a:pPr>
            <a:r>
              <a:rPr kumimoji="0" lang="en-IN" sz="2700" b="1" i="0" u="none" strike="noStrike" kern="1200" cap="none" spc="0" normalizeH="0" baseline="0" noProof="0" dirty="0">
                <a:ln>
                  <a:noFill/>
                </a:ln>
                <a:solidFill>
                  <a:srgbClr val="002060"/>
                </a:solidFill>
                <a:effectLst/>
                <a:uLnTx/>
                <a:uFillTx/>
                <a:latin typeface="Century Gothic" pitchFamily="34" charset="0"/>
                <a:ea typeface="+mn-ea"/>
                <a:cs typeface="Times New Roman" pitchFamily="18" charset="0"/>
              </a:rPr>
              <a:t>Composting and their factors</a:t>
            </a:r>
          </a:p>
          <a:p>
            <a:pPr marL="342900" marR="0" lvl="0" indent="-342900" algn="l" defTabSz="914400" rtl="0" eaLnBrk="1" fontAlgn="auto" latinLnBrk="0" hangingPunct="1">
              <a:lnSpc>
                <a:spcPct val="150000"/>
              </a:lnSpc>
              <a:spcBef>
                <a:spcPct val="20000"/>
              </a:spcBef>
              <a:spcAft>
                <a:spcPts val="0"/>
              </a:spcAft>
              <a:buClrTx/>
              <a:buSzTx/>
              <a:buFontTx/>
              <a:buBlip>
                <a:blip r:embed="rId2"/>
              </a:buBlip>
              <a:tabLst/>
              <a:defRPr/>
            </a:pPr>
            <a:r>
              <a:rPr kumimoji="0" lang="en-IN" sz="2700" b="1" i="0" u="none" strike="noStrike" kern="1200" cap="none" spc="0" normalizeH="0" baseline="0" noProof="0" dirty="0">
                <a:ln>
                  <a:noFill/>
                </a:ln>
                <a:solidFill>
                  <a:srgbClr val="002060"/>
                </a:solidFill>
                <a:effectLst/>
                <a:uLnTx/>
                <a:uFillTx/>
                <a:latin typeface="Century Gothic" pitchFamily="34" charset="0"/>
                <a:ea typeface="+mn-ea"/>
                <a:cs typeface="Times New Roman" pitchFamily="18" charset="0"/>
              </a:rPr>
              <a:t>Benefits, Processes, types and Technologies</a:t>
            </a:r>
          </a:p>
          <a:p>
            <a:pPr marL="342900" marR="0" lvl="0" indent="-342900" algn="l" defTabSz="914400" rtl="0" eaLnBrk="1" fontAlgn="auto" latinLnBrk="0" hangingPunct="1">
              <a:lnSpc>
                <a:spcPct val="150000"/>
              </a:lnSpc>
              <a:spcBef>
                <a:spcPct val="20000"/>
              </a:spcBef>
              <a:spcAft>
                <a:spcPts val="0"/>
              </a:spcAft>
              <a:buClrTx/>
              <a:buSzTx/>
              <a:buFontTx/>
              <a:buBlip>
                <a:blip r:embed="rId2"/>
              </a:buBlip>
              <a:tabLst/>
              <a:defRPr/>
            </a:pPr>
            <a:r>
              <a:rPr kumimoji="0" lang="en-IN" sz="2700" b="1" i="0" u="none" strike="noStrike" kern="1200" cap="none" spc="0" normalizeH="0" baseline="0" noProof="0" dirty="0">
                <a:ln>
                  <a:noFill/>
                </a:ln>
                <a:solidFill>
                  <a:srgbClr val="002060"/>
                </a:solidFill>
                <a:effectLst/>
                <a:uLnTx/>
                <a:uFillTx/>
                <a:latin typeface="Century Gothic" pitchFamily="34" charset="0"/>
                <a:ea typeface="+mn-ea"/>
                <a:cs typeface="Times New Roman" pitchFamily="18" charset="0"/>
              </a:rPr>
              <a:t>Biogasification – Anaerobic processing</a:t>
            </a:r>
          </a:p>
          <a:p>
            <a:pPr marL="342900" marR="0" lvl="0" indent="-342900" algn="l" defTabSz="914400" rtl="0" eaLnBrk="1" fontAlgn="auto" latinLnBrk="0" hangingPunct="1">
              <a:lnSpc>
                <a:spcPct val="150000"/>
              </a:lnSpc>
              <a:spcBef>
                <a:spcPct val="20000"/>
              </a:spcBef>
              <a:spcAft>
                <a:spcPts val="0"/>
              </a:spcAft>
              <a:buClrTx/>
              <a:buSzTx/>
              <a:buFontTx/>
              <a:buBlip>
                <a:blip r:embed="rId2"/>
              </a:buBlip>
              <a:tabLst/>
              <a:defRPr/>
            </a:pPr>
            <a:r>
              <a:rPr kumimoji="0" lang="en-IN" sz="2700" b="1" i="0" u="none" strike="noStrike" kern="1200" cap="none" spc="0" normalizeH="0" baseline="0" noProof="0" dirty="0">
                <a:ln>
                  <a:noFill/>
                </a:ln>
                <a:solidFill>
                  <a:srgbClr val="002060"/>
                </a:solidFill>
                <a:effectLst/>
                <a:uLnTx/>
                <a:uFillTx/>
                <a:latin typeface="Century Gothic" pitchFamily="34" charset="0"/>
                <a:ea typeface="+mn-ea"/>
                <a:cs typeface="Times New Roman" pitchFamily="18" charset="0"/>
              </a:rPr>
              <a:t>Environmental effects</a:t>
            </a:r>
          </a:p>
          <a:p>
            <a:pPr marL="342900" marR="0" lvl="0" indent="-342900" algn="l" defTabSz="914400" rtl="0" eaLnBrk="1" fontAlgn="auto" latinLnBrk="0" hangingPunct="1">
              <a:lnSpc>
                <a:spcPct val="150000"/>
              </a:lnSpc>
              <a:spcBef>
                <a:spcPct val="20000"/>
              </a:spcBef>
              <a:spcAft>
                <a:spcPts val="0"/>
              </a:spcAft>
              <a:buClrTx/>
              <a:buSzTx/>
              <a:buFontTx/>
              <a:buBlip>
                <a:blip r:embed="rId2"/>
              </a:buBlip>
              <a:tabLst/>
              <a:defRPr/>
            </a:pPr>
            <a:r>
              <a:rPr lang="en-IN" sz="2700" b="1" dirty="0">
                <a:solidFill>
                  <a:srgbClr val="002060"/>
                </a:solidFill>
                <a:latin typeface="Century Gothic" pitchFamily="34" charset="0"/>
                <a:cs typeface="Times New Roman" pitchFamily="18" charset="0"/>
              </a:rPr>
              <a:t>Incineration, Pyrolysis and energy recovery</a:t>
            </a:r>
          </a:p>
          <a:p>
            <a:pPr marL="342900" marR="0" lvl="0" indent="-342900" algn="l" defTabSz="914400" rtl="0" eaLnBrk="1" fontAlgn="auto" latinLnBrk="0" hangingPunct="1">
              <a:lnSpc>
                <a:spcPct val="150000"/>
              </a:lnSpc>
              <a:spcBef>
                <a:spcPct val="20000"/>
              </a:spcBef>
              <a:spcAft>
                <a:spcPts val="0"/>
              </a:spcAft>
              <a:buClrTx/>
              <a:buSzTx/>
              <a:buFontTx/>
              <a:buBlip>
                <a:blip r:embed="rId2"/>
              </a:buBlip>
              <a:tabLst/>
              <a:defRPr/>
            </a:pPr>
            <a:r>
              <a:rPr kumimoji="0" lang="en-IN" sz="2700" b="1" i="0" u="none" strike="noStrike" kern="1200" cap="none" spc="0" normalizeH="0" baseline="0" noProof="0" dirty="0">
                <a:ln>
                  <a:noFill/>
                </a:ln>
                <a:solidFill>
                  <a:srgbClr val="002060"/>
                </a:solidFill>
                <a:effectLst/>
                <a:uLnTx/>
                <a:uFillTx/>
                <a:latin typeface="Century Gothic" pitchFamily="34" charset="0"/>
                <a:ea typeface="+mn-ea"/>
                <a:cs typeface="Times New Roman" pitchFamily="18" charset="0"/>
              </a:rPr>
              <a:t>Drying</a:t>
            </a:r>
            <a:r>
              <a:rPr kumimoji="0" lang="en-IN" sz="2700" b="1" i="0" u="none" strike="noStrike" kern="1200" cap="none" spc="0" normalizeH="0" noProof="0" dirty="0">
                <a:ln>
                  <a:noFill/>
                </a:ln>
                <a:solidFill>
                  <a:srgbClr val="002060"/>
                </a:solidFill>
                <a:effectLst/>
                <a:uLnTx/>
                <a:uFillTx/>
                <a:latin typeface="Century Gothic" pitchFamily="34" charset="0"/>
                <a:ea typeface="+mn-ea"/>
                <a:cs typeface="Times New Roman" pitchFamily="18" charset="0"/>
              </a:rPr>
              <a:t> and Dewatering</a:t>
            </a:r>
            <a:endParaRPr kumimoji="0" lang="en-IN" sz="2700" b="1" i="0" u="none" strike="noStrike" kern="1200" cap="none" spc="0" normalizeH="0" baseline="0" noProof="0" dirty="0">
              <a:ln>
                <a:noFill/>
              </a:ln>
              <a:solidFill>
                <a:srgbClr val="002060"/>
              </a:solidFill>
              <a:effectLst/>
              <a:uLnTx/>
              <a:uFillTx/>
              <a:latin typeface="Century Gothic" pitchFamily="34" charset="0"/>
              <a:ea typeface="+mn-ea"/>
              <a:cs typeface="Times New Roman" pitchFamily="18" charset="0"/>
            </a:endParaRPr>
          </a:p>
          <a:p>
            <a:pPr marL="342900" marR="0" lvl="0" indent="-342900" algn="l" defTabSz="914400" rtl="0" eaLnBrk="1" fontAlgn="auto" latinLnBrk="0" hangingPunct="1">
              <a:lnSpc>
                <a:spcPct val="150000"/>
              </a:lnSpc>
              <a:spcBef>
                <a:spcPct val="20000"/>
              </a:spcBef>
              <a:spcAft>
                <a:spcPts val="0"/>
              </a:spcAft>
              <a:buClrTx/>
              <a:buSzTx/>
              <a:buFontTx/>
              <a:buBlip>
                <a:blip r:embed="rId2"/>
              </a:buBlip>
              <a:tabLst/>
              <a:defRPr/>
            </a:pPr>
            <a:endParaRPr kumimoji="0" lang="en-IN" sz="2700" b="1" i="0" u="none" strike="noStrike" kern="1200" cap="none" spc="0" normalizeH="0" baseline="0" noProof="0" dirty="0">
              <a:ln>
                <a:noFill/>
              </a:ln>
              <a:solidFill>
                <a:schemeClr val="tx2"/>
              </a:solidFill>
              <a:effectLst/>
              <a:uLnTx/>
              <a:uFillTx/>
              <a:latin typeface="Bahnschrift SemiBold" pitchFamily="34" charset="0"/>
              <a:ea typeface="+mn-ea"/>
              <a:cs typeface="Times New Roman" pitchFamily="18"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3348218-8720-4031-8418-C86386A089E0}"/>
              </a:ext>
            </a:extLst>
          </p:cNvPr>
          <p:cNvSpPr>
            <a:spLocks noGrp="1"/>
          </p:cNvSpPr>
          <p:nvPr>
            <p:ph sz="quarter" idx="1"/>
          </p:nvPr>
        </p:nvSpPr>
        <p:spPr>
          <a:xfrm>
            <a:off x="214282" y="1142984"/>
            <a:ext cx="5715040" cy="5500726"/>
          </a:xfrm>
        </p:spPr>
        <p:txBody>
          <a:bodyPr>
            <a:normAutofit lnSpcReduction="10000"/>
          </a:bodyPr>
          <a:lstStyle/>
          <a:p>
            <a:pPr marL="0" indent="-457200" algn="just"/>
            <a:r>
              <a:rPr lang="en-US" sz="1700" dirty="0">
                <a:solidFill>
                  <a:schemeClr val="accent2"/>
                </a:solidFill>
                <a:latin typeface="Times New Roman" panose="02020603050405020304" pitchFamily="18" charset="0"/>
                <a:ea typeface="+mj-ea"/>
                <a:cs typeface="Times New Roman" panose="02020603050405020304" pitchFamily="18" charset="0"/>
              </a:rPr>
              <a:t> </a:t>
            </a:r>
            <a:r>
              <a:rPr lang="en-US" sz="1700" dirty="0">
                <a:solidFill>
                  <a:srgbClr val="002060"/>
                </a:solidFill>
                <a:latin typeface="Century Gothic" pitchFamily="34" charset="0"/>
              </a:rPr>
              <a:t>An experimental zigzag air classifier, shown in Figure below, consists of a continuous vertical column with internal zigzag deflectors through which air is drawn at a high rate.</a:t>
            </a:r>
          </a:p>
          <a:p>
            <a:pPr algn="just"/>
            <a:r>
              <a:rPr lang="en-US" sz="1700" dirty="0">
                <a:solidFill>
                  <a:srgbClr val="002060"/>
                </a:solidFill>
                <a:latin typeface="Century Gothic" pitchFamily="34" charset="0"/>
              </a:rPr>
              <a:t>Shredded wastes are introduced at the top of the column at a controlled rate, and air is introduced at the bottom of the column.</a:t>
            </a:r>
          </a:p>
          <a:p>
            <a:pPr algn="just"/>
            <a:r>
              <a:rPr lang="en-US" sz="1700" dirty="0">
                <a:solidFill>
                  <a:srgbClr val="002060"/>
                </a:solidFill>
                <a:latin typeface="Century Gothic" pitchFamily="34" charset="0"/>
              </a:rPr>
              <a:t> As the wastes drop into the air stream, the lighter fraction is </a:t>
            </a:r>
            <a:r>
              <a:rPr lang="en-US" sz="1700" dirty="0">
                <a:solidFill>
                  <a:srgbClr val="C00000"/>
                </a:solidFill>
                <a:latin typeface="Century Gothic" pitchFamily="34" charset="0"/>
              </a:rPr>
              <a:t>fluidized and moves upward </a:t>
            </a:r>
            <a:r>
              <a:rPr lang="en-US" sz="1700" dirty="0">
                <a:solidFill>
                  <a:srgbClr val="002060"/>
                </a:solidFill>
                <a:latin typeface="Century Gothic" pitchFamily="34" charset="0"/>
              </a:rPr>
              <a:t>and out of column, while the heavy fraction falls to the bottom.</a:t>
            </a:r>
          </a:p>
          <a:p>
            <a:pPr algn="just"/>
            <a:r>
              <a:rPr lang="en-US" sz="1700" dirty="0">
                <a:solidFill>
                  <a:srgbClr val="002060"/>
                </a:solidFill>
                <a:latin typeface="Century Gothic" pitchFamily="34" charset="0"/>
              </a:rPr>
              <a:t> Best separation can be achieved through proper design of the </a:t>
            </a:r>
            <a:r>
              <a:rPr lang="en-US" sz="1700" dirty="0">
                <a:solidFill>
                  <a:srgbClr val="C00000"/>
                </a:solidFill>
                <a:latin typeface="Century Gothic" pitchFamily="34" charset="0"/>
              </a:rPr>
              <a:t>separation chamber, airflow rate and influent feed rate</a:t>
            </a:r>
            <a:r>
              <a:rPr lang="en-US" sz="1700" dirty="0">
                <a:solidFill>
                  <a:srgbClr val="002060"/>
                </a:solidFill>
                <a:latin typeface="Century Gothic" pitchFamily="34" charset="0"/>
              </a:rPr>
              <a:t>. </a:t>
            </a:r>
          </a:p>
          <a:p>
            <a:pPr algn="just"/>
            <a:endParaRPr lang="en-US" sz="1700" dirty="0">
              <a:solidFill>
                <a:srgbClr val="000000"/>
              </a:solidFill>
              <a:latin typeface="Times New Roman" panose="02020603050405020304" pitchFamily="18" charset="0"/>
              <a:cs typeface="Times New Roman" panose="02020603050405020304" pitchFamily="18" charset="0"/>
            </a:endParaRPr>
          </a:p>
          <a:p>
            <a:pPr marL="0" indent="0">
              <a:buNone/>
            </a:pPr>
            <a:endParaRPr lang="en-US" dirty="0"/>
          </a:p>
        </p:txBody>
      </p:sp>
      <p:pic>
        <p:nvPicPr>
          <p:cNvPr id="5" name="Picture 4">
            <a:extLst>
              <a:ext uri="{FF2B5EF4-FFF2-40B4-BE49-F238E27FC236}">
                <a16:creationId xmlns:a16="http://schemas.microsoft.com/office/drawing/2014/main" id="{8EA58F4C-4BB6-4D97-9EB3-DB334998BCBC}"/>
              </a:ext>
            </a:extLst>
          </p:cNvPr>
          <p:cNvPicPr>
            <a:picLocks noChangeAspect="1"/>
          </p:cNvPicPr>
          <p:nvPr/>
        </p:nvPicPr>
        <p:blipFill>
          <a:blip r:embed="rId2"/>
          <a:srcRect l="13862" t="6667" r="8012"/>
          <a:stretch>
            <a:fillRect/>
          </a:stretch>
        </p:blipFill>
        <p:spPr>
          <a:xfrm>
            <a:off x="6072198" y="1142984"/>
            <a:ext cx="2786082" cy="5000660"/>
          </a:xfrm>
          <a:prstGeom prst="rect">
            <a:avLst/>
          </a:prstGeom>
        </p:spPr>
      </p:pic>
      <p:sp>
        <p:nvSpPr>
          <p:cNvPr id="4" name="Rectangle 3"/>
          <p:cNvSpPr/>
          <p:nvPr/>
        </p:nvSpPr>
        <p:spPr>
          <a:xfrm>
            <a:off x="3071802" y="357166"/>
            <a:ext cx="4201984" cy="584775"/>
          </a:xfrm>
          <a:prstGeom prst="rect">
            <a:avLst/>
          </a:prstGeom>
        </p:spPr>
        <p:txBody>
          <a:bodyPr wrap="none">
            <a:spAutoFit/>
          </a:bodyPr>
          <a:lstStyle/>
          <a:p>
            <a:pPr algn="just"/>
            <a:r>
              <a:rPr lang="en-US" sz="3200" b="1" dirty="0">
                <a:latin typeface="+mj-lt"/>
                <a:cs typeface="Times New Roman" panose="02020603050405020304" pitchFamily="18" charset="0"/>
              </a:rPr>
              <a:t>ZIGZAG AIR CLASSIFIER</a:t>
            </a:r>
          </a:p>
        </p:txBody>
      </p:sp>
    </p:spTree>
    <p:extLst>
      <p:ext uri="{BB962C8B-B14F-4D97-AF65-F5344CB8AC3E}">
        <p14:creationId xmlns:p14="http://schemas.microsoft.com/office/powerpoint/2010/main" val="37888539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2CEE2CD-842D-486C-9DA4-E7F270B6F24A}"/>
              </a:ext>
            </a:extLst>
          </p:cNvPr>
          <p:cNvSpPr>
            <a:spLocks noGrp="1"/>
          </p:cNvSpPr>
          <p:nvPr>
            <p:ph sz="quarter" idx="1"/>
          </p:nvPr>
        </p:nvSpPr>
        <p:spPr>
          <a:xfrm>
            <a:off x="358727" y="1357298"/>
            <a:ext cx="4713340" cy="5226382"/>
          </a:xfrm>
        </p:spPr>
        <p:txBody>
          <a:bodyPr/>
          <a:lstStyle/>
          <a:p>
            <a:pPr marL="0" indent="0" algn="just"/>
            <a:r>
              <a:rPr lang="en-US" sz="1800" dirty="0">
                <a:solidFill>
                  <a:srgbClr val="002060"/>
                </a:solidFill>
                <a:latin typeface="Century Gothic" pitchFamily="34" charset="0"/>
              </a:rPr>
              <a:t>This helps to stratify the material fed to the separator into heavy and light components.</a:t>
            </a:r>
          </a:p>
          <a:p>
            <a:pPr marL="0" indent="0" algn="just"/>
            <a:r>
              <a:rPr lang="en-US" sz="1800" dirty="0">
                <a:solidFill>
                  <a:srgbClr val="002060"/>
                </a:solidFill>
                <a:latin typeface="Century Gothic" pitchFamily="34" charset="0"/>
              </a:rPr>
              <a:t> Due to this agitation, the heavier particles tend to settle at the bottom as the shredded waste is conveyed down the length of the separator. </a:t>
            </a:r>
          </a:p>
          <a:p>
            <a:pPr marL="0" indent="0" algn="just">
              <a:buNone/>
            </a:pPr>
            <a:endParaRPr lang="en-US" sz="1800" dirty="0">
              <a:solidFill>
                <a:srgbClr val="000000"/>
              </a:solidFill>
              <a:latin typeface="Times New Roman" panose="02020603050405020304" pitchFamily="18" charset="0"/>
              <a:cs typeface="Times New Roman" panose="02020603050405020304" pitchFamily="18" charset="0"/>
            </a:endParaRPr>
          </a:p>
          <a:p>
            <a:pPr marL="0" indent="0" algn="just">
              <a:buNone/>
            </a:pPr>
            <a:endParaRPr lang="en-US"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883897AA-9FF7-4D0E-A125-696118557AB0}"/>
              </a:ext>
            </a:extLst>
          </p:cNvPr>
          <p:cNvPicPr>
            <a:picLocks noChangeAspect="1"/>
          </p:cNvPicPr>
          <p:nvPr/>
        </p:nvPicPr>
        <p:blipFill>
          <a:blip r:embed="rId2"/>
          <a:srcRect l="4886" t="3750" r="7045" b="5000"/>
          <a:stretch>
            <a:fillRect/>
          </a:stretch>
        </p:blipFill>
        <p:spPr>
          <a:xfrm>
            <a:off x="5572100" y="1071546"/>
            <a:ext cx="3571900" cy="5214974"/>
          </a:xfrm>
          <a:prstGeom prst="rect">
            <a:avLst/>
          </a:prstGeom>
        </p:spPr>
      </p:pic>
      <p:sp>
        <p:nvSpPr>
          <p:cNvPr id="4" name="Rectangle 3"/>
          <p:cNvSpPr/>
          <p:nvPr/>
        </p:nvSpPr>
        <p:spPr>
          <a:xfrm>
            <a:off x="1928794" y="285728"/>
            <a:ext cx="5158976" cy="584775"/>
          </a:xfrm>
          <a:prstGeom prst="rect">
            <a:avLst/>
          </a:prstGeom>
        </p:spPr>
        <p:txBody>
          <a:bodyPr wrap="none">
            <a:spAutoFit/>
          </a:bodyPr>
          <a:lstStyle/>
          <a:p>
            <a:pPr algn="just"/>
            <a:r>
              <a:rPr lang="en-US" sz="3200" b="1" dirty="0">
                <a:latin typeface="+mj-lt"/>
                <a:cs typeface="Times New Roman" panose="02020603050405020304" pitchFamily="18" charset="0"/>
              </a:rPr>
              <a:t>OPEN INLET VIBRATOR TYPE </a:t>
            </a:r>
          </a:p>
        </p:txBody>
      </p:sp>
    </p:spTree>
    <p:extLst>
      <p:ext uri="{BB962C8B-B14F-4D97-AF65-F5344CB8AC3E}">
        <p14:creationId xmlns:p14="http://schemas.microsoft.com/office/powerpoint/2010/main" val="30447021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BFBC5A1-02B3-412B-AEA5-30D508ACECDF}"/>
              </a:ext>
            </a:extLst>
          </p:cNvPr>
          <p:cNvSpPr>
            <a:spLocks noGrp="1"/>
          </p:cNvSpPr>
          <p:nvPr>
            <p:ph sz="quarter" idx="1"/>
          </p:nvPr>
        </p:nvSpPr>
        <p:spPr>
          <a:xfrm>
            <a:off x="357158" y="1071546"/>
            <a:ext cx="8786841" cy="5786453"/>
          </a:xfrm>
        </p:spPr>
        <p:txBody>
          <a:bodyPr>
            <a:normAutofit fontScale="92500" lnSpcReduction="10000"/>
          </a:bodyPr>
          <a:lstStyle/>
          <a:p>
            <a:pPr algn="just">
              <a:lnSpc>
                <a:spcPct val="200000"/>
              </a:lnSpc>
            </a:pPr>
            <a:r>
              <a:rPr lang="en-US" sz="1800" i="0" u="none" strike="noStrike" baseline="0" dirty="0">
                <a:solidFill>
                  <a:srgbClr val="002060"/>
                </a:solidFill>
                <a:latin typeface="Century Gothic" pitchFamily="34" charset="0"/>
              </a:rPr>
              <a:t>The most common method of recovering </a:t>
            </a:r>
            <a:r>
              <a:rPr lang="en-US" sz="1800" i="0" u="none" strike="noStrike" baseline="0" dirty="0">
                <a:solidFill>
                  <a:srgbClr val="C00000"/>
                </a:solidFill>
                <a:latin typeface="Century Gothic" pitchFamily="34" charset="0"/>
              </a:rPr>
              <a:t>ferrous scrap </a:t>
            </a:r>
            <a:r>
              <a:rPr lang="en-US" sz="1800" i="0" u="none" strike="noStrike" baseline="0" dirty="0">
                <a:solidFill>
                  <a:srgbClr val="002060"/>
                </a:solidFill>
                <a:latin typeface="Century Gothic" pitchFamily="34" charset="0"/>
              </a:rPr>
              <a:t>from shredded solid wastes involves the use of magnetic recovery systems.</a:t>
            </a:r>
          </a:p>
          <a:p>
            <a:pPr algn="just">
              <a:lnSpc>
                <a:spcPct val="200000"/>
              </a:lnSpc>
            </a:pPr>
            <a:r>
              <a:rPr lang="en-US" sz="1800" i="0" u="none" strike="noStrike" baseline="0" dirty="0">
                <a:solidFill>
                  <a:srgbClr val="002060"/>
                </a:solidFill>
                <a:latin typeface="Century Gothic" pitchFamily="34" charset="0"/>
              </a:rPr>
              <a:t> Ferrous materials are usually </a:t>
            </a:r>
            <a:r>
              <a:rPr lang="en-US" sz="1800" i="0" u="none" strike="noStrike" baseline="0" dirty="0">
                <a:solidFill>
                  <a:srgbClr val="C00000"/>
                </a:solidFill>
                <a:latin typeface="Century Gothic" pitchFamily="34" charset="0"/>
              </a:rPr>
              <a:t>recovered either after shredding </a:t>
            </a:r>
            <a:r>
              <a:rPr lang="en-US" sz="1800" i="0" u="none" strike="noStrike" baseline="0" dirty="0">
                <a:solidFill>
                  <a:srgbClr val="002060"/>
                </a:solidFill>
                <a:latin typeface="Century Gothic" pitchFamily="34" charset="0"/>
              </a:rPr>
              <a:t>or before air classification. </a:t>
            </a:r>
          </a:p>
          <a:p>
            <a:pPr algn="just">
              <a:lnSpc>
                <a:spcPct val="200000"/>
              </a:lnSpc>
            </a:pPr>
            <a:r>
              <a:rPr lang="en-US" sz="1800" i="0" u="none" strike="noStrike" baseline="0" dirty="0">
                <a:solidFill>
                  <a:srgbClr val="002060"/>
                </a:solidFill>
                <a:latin typeface="Century Gothic" pitchFamily="34" charset="0"/>
              </a:rPr>
              <a:t>When </a:t>
            </a:r>
            <a:r>
              <a:rPr lang="en-US" sz="1800" i="0" u="none" strike="noStrike" baseline="0" dirty="0">
                <a:solidFill>
                  <a:srgbClr val="C00000"/>
                </a:solidFill>
                <a:latin typeface="Century Gothic" pitchFamily="34" charset="0"/>
              </a:rPr>
              <a:t>wastes are mass-fired in incinerators</a:t>
            </a:r>
            <a:r>
              <a:rPr lang="en-US" sz="1800" i="0" u="none" strike="noStrike" baseline="0" dirty="0">
                <a:solidFill>
                  <a:srgbClr val="002060"/>
                </a:solidFill>
                <a:latin typeface="Century Gothic" pitchFamily="34" charset="0"/>
              </a:rPr>
              <a:t>, the </a:t>
            </a:r>
            <a:r>
              <a:rPr lang="en-US" sz="1800" i="0" u="none" strike="noStrike" baseline="0" dirty="0">
                <a:solidFill>
                  <a:srgbClr val="C00000"/>
                </a:solidFill>
                <a:latin typeface="Century Gothic" pitchFamily="34" charset="0"/>
              </a:rPr>
              <a:t>magnetic separator is used to remove the ferrous material</a:t>
            </a:r>
            <a:r>
              <a:rPr lang="en-US" sz="1800" i="0" u="none" strike="noStrike" baseline="0" dirty="0">
                <a:solidFill>
                  <a:srgbClr val="002060"/>
                </a:solidFill>
                <a:latin typeface="Century Gothic" pitchFamily="34" charset="0"/>
              </a:rPr>
              <a:t> from the incinerator residue.</a:t>
            </a:r>
          </a:p>
          <a:p>
            <a:pPr algn="just">
              <a:lnSpc>
                <a:spcPct val="200000"/>
              </a:lnSpc>
            </a:pPr>
            <a:r>
              <a:rPr lang="en-US" sz="1800" i="0" u="none" strike="noStrike" baseline="0" dirty="0">
                <a:solidFill>
                  <a:srgbClr val="002060"/>
                </a:solidFill>
                <a:latin typeface="Century Gothic" pitchFamily="34" charset="0"/>
              </a:rPr>
              <a:t> Magnetic recovery systems have also been used </a:t>
            </a:r>
            <a:r>
              <a:rPr lang="en-US" sz="1800" i="0" u="none" strike="noStrike" baseline="0" dirty="0">
                <a:solidFill>
                  <a:srgbClr val="C00000"/>
                </a:solidFill>
                <a:latin typeface="Century Gothic" pitchFamily="34" charset="0"/>
              </a:rPr>
              <a:t>at landfill disposal </a:t>
            </a:r>
            <a:r>
              <a:rPr lang="en-US" sz="1800" i="0" u="none" strike="noStrike" baseline="0" dirty="0">
                <a:solidFill>
                  <a:srgbClr val="002060"/>
                </a:solidFill>
                <a:latin typeface="Century Gothic" pitchFamily="34" charset="0"/>
              </a:rPr>
              <a:t>sites. </a:t>
            </a:r>
          </a:p>
          <a:p>
            <a:pPr algn="just">
              <a:lnSpc>
                <a:spcPct val="200000"/>
              </a:lnSpc>
            </a:pPr>
            <a:r>
              <a:rPr lang="en-US" sz="1800" i="0" u="none" strike="noStrike" baseline="0" dirty="0">
                <a:solidFill>
                  <a:srgbClr val="002060"/>
                </a:solidFill>
                <a:latin typeface="Century Gothic" pitchFamily="34" charset="0"/>
              </a:rPr>
              <a:t>The specific locations, where ferrous materials are recovered will depend on the objectives to be achieved, such as reduction of wear and tear on processing and separation equipment, degree of product purity achieved and the required recovery efficiency. </a:t>
            </a:r>
          </a:p>
        </p:txBody>
      </p:sp>
      <p:sp>
        <p:nvSpPr>
          <p:cNvPr id="4" name="Rectangle 3"/>
          <p:cNvSpPr/>
          <p:nvPr/>
        </p:nvSpPr>
        <p:spPr>
          <a:xfrm>
            <a:off x="2571736" y="285728"/>
            <a:ext cx="4902945" cy="646331"/>
          </a:xfrm>
          <a:prstGeom prst="rect">
            <a:avLst/>
          </a:prstGeom>
        </p:spPr>
        <p:txBody>
          <a:bodyPr wrap="none">
            <a:spAutoFit/>
          </a:bodyPr>
          <a:lstStyle/>
          <a:p>
            <a:r>
              <a:rPr lang="en-US" sz="3600" b="1" dirty="0">
                <a:latin typeface="+mj-lt"/>
                <a:cs typeface="Times New Roman" panose="02020603050405020304" pitchFamily="18" charset="0"/>
              </a:rPr>
              <a:t>MAGNETIC SEPARATION </a:t>
            </a:r>
          </a:p>
        </p:txBody>
      </p:sp>
    </p:spTree>
    <p:extLst>
      <p:ext uri="{BB962C8B-B14F-4D97-AF65-F5344CB8AC3E}">
        <p14:creationId xmlns:p14="http://schemas.microsoft.com/office/powerpoint/2010/main" val="11668025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C61B4831-3BB6-4359-95A0-0FF11F45557C}"/>
              </a:ext>
            </a:extLst>
          </p:cNvPr>
          <p:cNvPicPr>
            <a:picLocks noGrp="1" noChangeAspect="1"/>
          </p:cNvPicPr>
          <p:nvPr>
            <p:ph sz="quarter" idx="1"/>
          </p:nvPr>
        </p:nvPicPr>
        <p:blipFill>
          <a:blip r:embed="rId2"/>
          <a:stretch>
            <a:fillRect/>
          </a:stretch>
        </p:blipFill>
        <p:spPr>
          <a:xfrm>
            <a:off x="5286380" y="1285859"/>
            <a:ext cx="3857621" cy="2848445"/>
          </a:xfrm>
        </p:spPr>
      </p:pic>
      <p:sp>
        <p:nvSpPr>
          <p:cNvPr id="8" name="Rectangle 7"/>
          <p:cNvSpPr/>
          <p:nvPr/>
        </p:nvSpPr>
        <p:spPr>
          <a:xfrm>
            <a:off x="214282" y="1142984"/>
            <a:ext cx="4929222" cy="5909310"/>
          </a:xfrm>
          <a:prstGeom prst="rect">
            <a:avLst/>
          </a:prstGeom>
        </p:spPr>
        <p:txBody>
          <a:bodyPr wrap="square">
            <a:spAutoFit/>
          </a:bodyPr>
          <a:lstStyle/>
          <a:p>
            <a:pPr algn="just">
              <a:lnSpc>
                <a:spcPct val="200000"/>
              </a:lnSpc>
              <a:buBlip>
                <a:blip r:embed="rId3"/>
              </a:buBlip>
            </a:pPr>
            <a:r>
              <a:rPr lang="en-US" b="1" dirty="0">
                <a:solidFill>
                  <a:srgbClr val="002060"/>
                </a:solidFill>
                <a:latin typeface="Century Gothic" pitchFamily="34" charset="0"/>
                <a:cs typeface="Times New Roman" panose="02020603050405020304" pitchFamily="18" charset="0"/>
              </a:rPr>
              <a:t>In this type of separator, a permanent magnet is used to </a:t>
            </a:r>
            <a:r>
              <a:rPr lang="en-US" b="1" dirty="0">
                <a:solidFill>
                  <a:srgbClr val="C00000"/>
                </a:solidFill>
                <a:latin typeface="Century Gothic" pitchFamily="34" charset="0"/>
                <a:cs typeface="Times New Roman" panose="02020603050405020304" pitchFamily="18" charset="0"/>
              </a:rPr>
              <a:t>attract the ferrous metal </a:t>
            </a:r>
            <a:r>
              <a:rPr lang="en-US" b="1" dirty="0">
                <a:solidFill>
                  <a:srgbClr val="002060"/>
                </a:solidFill>
                <a:latin typeface="Century Gothic" pitchFamily="34" charset="0"/>
                <a:cs typeface="Times New Roman" panose="02020603050405020304" pitchFamily="18" charset="0"/>
              </a:rPr>
              <a:t>from the waste stream. When the attracted </a:t>
            </a:r>
            <a:r>
              <a:rPr lang="en-US" b="1" dirty="0">
                <a:solidFill>
                  <a:srgbClr val="C00000"/>
                </a:solidFill>
                <a:latin typeface="Century Gothic" pitchFamily="34" charset="0"/>
                <a:cs typeface="Times New Roman" panose="02020603050405020304" pitchFamily="18" charset="0"/>
              </a:rPr>
              <a:t>metal reaches the area</a:t>
            </a:r>
            <a:r>
              <a:rPr lang="en-US" b="1" dirty="0">
                <a:solidFill>
                  <a:srgbClr val="002060"/>
                </a:solidFill>
                <a:latin typeface="Century Gothic" pitchFamily="34" charset="0"/>
                <a:cs typeface="Times New Roman" panose="02020603050405020304" pitchFamily="18" charset="0"/>
              </a:rPr>
              <a:t>, where there is no magnetism, it falls away freely. This ferrous metal is then collected in a container. </a:t>
            </a:r>
          </a:p>
          <a:p>
            <a:pPr algn="just">
              <a:lnSpc>
                <a:spcPct val="200000"/>
              </a:lnSpc>
              <a:buBlip>
                <a:blip r:embed="rId3"/>
              </a:buBlip>
            </a:pPr>
            <a:r>
              <a:rPr lang="en-US" b="1" dirty="0">
                <a:solidFill>
                  <a:srgbClr val="002060"/>
                </a:solidFill>
                <a:latin typeface="Century Gothic" pitchFamily="34" charset="0"/>
                <a:cs typeface="Times New Roman" panose="02020603050405020304" pitchFamily="18" charset="0"/>
              </a:rPr>
              <a:t>This type of separation device is suitable for processing </a:t>
            </a:r>
            <a:r>
              <a:rPr lang="en-US" b="1" dirty="0">
                <a:solidFill>
                  <a:srgbClr val="C00000"/>
                </a:solidFill>
                <a:latin typeface="Century Gothic" pitchFamily="34" charset="0"/>
                <a:cs typeface="Times New Roman" panose="02020603050405020304" pitchFamily="18" charset="0"/>
              </a:rPr>
              <a:t>raw refuse</a:t>
            </a:r>
            <a:r>
              <a:rPr lang="en-US" b="1" dirty="0">
                <a:solidFill>
                  <a:srgbClr val="002060"/>
                </a:solidFill>
                <a:latin typeface="Century Gothic" pitchFamily="34" charset="0"/>
                <a:cs typeface="Times New Roman" panose="02020603050405020304" pitchFamily="18" charset="0"/>
              </a:rPr>
              <a:t>, where </a:t>
            </a:r>
            <a:r>
              <a:rPr lang="en-US" b="1" dirty="0">
                <a:solidFill>
                  <a:srgbClr val="C00000"/>
                </a:solidFill>
                <a:latin typeface="Century Gothic" pitchFamily="34" charset="0"/>
                <a:cs typeface="Times New Roman" panose="02020603050405020304" pitchFamily="18" charset="0"/>
              </a:rPr>
              <a:t>separators can remove large pieces </a:t>
            </a:r>
            <a:r>
              <a:rPr lang="en-US" b="1" dirty="0">
                <a:solidFill>
                  <a:srgbClr val="002060"/>
                </a:solidFill>
                <a:latin typeface="Century Gothic" pitchFamily="34" charset="0"/>
                <a:cs typeface="Times New Roman" panose="02020603050405020304" pitchFamily="18" charset="0"/>
              </a:rPr>
              <a:t>of ferrous metal easily from the waste stream. </a:t>
            </a:r>
          </a:p>
          <a:p>
            <a:pPr algn="just"/>
            <a:endParaRPr lang="en-US" dirty="0">
              <a:solidFill>
                <a:srgbClr val="000000"/>
              </a:solidFill>
              <a:latin typeface="Times New Roman" panose="02020603050405020304" pitchFamily="18" charset="0"/>
              <a:cs typeface="Times New Roman" panose="02020603050405020304" pitchFamily="18" charset="0"/>
            </a:endParaRPr>
          </a:p>
        </p:txBody>
      </p:sp>
      <p:sp>
        <p:nvSpPr>
          <p:cNvPr id="6" name="Rectangle 5"/>
          <p:cNvSpPr/>
          <p:nvPr/>
        </p:nvSpPr>
        <p:spPr>
          <a:xfrm>
            <a:off x="214282" y="0"/>
            <a:ext cx="9215502" cy="461665"/>
          </a:xfrm>
          <a:prstGeom prst="rect">
            <a:avLst/>
          </a:prstGeom>
        </p:spPr>
        <p:txBody>
          <a:bodyPr wrap="square">
            <a:spAutoFit/>
          </a:bodyPr>
          <a:lstStyle/>
          <a:p>
            <a:r>
              <a:rPr lang="en-US" sz="2400" b="1" dirty="0">
                <a:cs typeface="Times New Roman" panose="02020603050405020304" pitchFamily="18" charset="0"/>
              </a:rPr>
              <a:t>EQUIPMENT USED FOR MAGNETIC SEPARATION SUSPENDED MAGNET</a:t>
            </a:r>
          </a:p>
        </p:txBody>
      </p:sp>
      <p:sp>
        <p:nvSpPr>
          <p:cNvPr id="2" name="Rectangle 1">
            <a:extLst>
              <a:ext uri="{FF2B5EF4-FFF2-40B4-BE49-F238E27FC236}">
                <a16:creationId xmlns:a16="http://schemas.microsoft.com/office/drawing/2014/main" id="{09B0B538-7E6D-4311-AEA0-19530FFE95AF}"/>
              </a:ext>
            </a:extLst>
          </p:cNvPr>
          <p:cNvSpPr/>
          <p:nvPr/>
        </p:nvSpPr>
        <p:spPr>
          <a:xfrm>
            <a:off x="5143504" y="5068685"/>
            <a:ext cx="3786214" cy="646331"/>
          </a:xfrm>
          <a:prstGeom prst="rect">
            <a:avLst/>
          </a:prstGeom>
        </p:spPr>
        <p:txBody>
          <a:bodyPr wrap="square">
            <a:spAutoFit/>
          </a:bodyPr>
          <a:lstStyle/>
          <a:p>
            <a:r>
              <a:rPr lang="en-IN" dirty="0">
                <a:solidFill>
                  <a:srgbClr val="FF0000"/>
                </a:solidFill>
              </a:rPr>
              <a:t>https://www.bunting-redditch.com/magnetic-separators/</a:t>
            </a:r>
          </a:p>
        </p:txBody>
      </p:sp>
    </p:spTree>
    <p:extLst>
      <p:ext uri="{BB962C8B-B14F-4D97-AF65-F5344CB8AC3E}">
        <p14:creationId xmlns:p14="http://schemas.microsoft.com/office/powerpoint/2010/main" val="33016852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07052E79-38D3-40D4-8177-AAF0A5AE7B35}"/>
              </a:ext>
            </a:extLst>
          </p:cNvPr>
          <p:cNvSpPr txBox="1"/>
          <p:nvPr/>
        </p:nvSpPr>
        <p:spPr>
          <a:xfrm>
            <a:off x="0" y="1142984"/>
            <a:ext cx="5286379" cy="5386090"/>
          </a:xfrm>
          <a:prstGeom prst="rect">
            <a:avLst/>
          </a:prstGeom>
          <a:noFill/>
        </p:spPr>
        <p:txBody>
          <a:bodyPr wrap="square">
            <a:spAutoFit/>
          </a:bodyPr>
          <a:lstStyle/>
          <a:p>
            <a:r>
              <a:rPr lang="en-US" sz="2000" b="1" i="0" u="none" strike="noStrike" baseline="0" dirty="0">
                <a:solidFill>
                  <a:srgbClr val="C00000"/>
                </a:solidFill>
                <a:cs typeface="Times New Roman" panose="02020603050405020304" pitchFamily="18" charset="0"/>
              </a:rPr>
              <a:t>MAGNETIC PULLEY: </a:t>
            </a:r>
          </a:p>
          <a:p>
            <a:pPr marL="285750" indent="-285750" algn="just">
              <a:lnSpc>
                <a:spcPct val="200000"/>
              </a:lnSpc>
              <a:buBlip>
                <a:blip r:embed="rId2"/>
              </a:buBlip>
            </a:pPr>
            <a:r>
              <a:rPr lang="en-US" b="1" i="0" u="none" strike="noStrike" baseline="0" dirty="0">
                <a:solidFill>
                  <a:srgbClr val="002060"/>
                </a:solidFill>
                <a:latin typeface="Century Gothic" pitchFamily="34" charset="0"/>
                <a:cs typeface="Times New Roman" panose="02020603050405020304" pitchFamily="18" charset="0"/>
              </a:rPr>
              <a:t>This consists of a </a:t>
            </a:r>
            <a:r>
              <a:rPr lang="en-US" b="1" i="0" u="none" strike="noStrike" baseline="0" dirty="0">
                <a:solidFill>
                  <a:srgbClr val="C00000"/>
                </a:solidFill>
                <a:latin typeface="Century Gothic" pitchFamily="34" charset="0"/>
                <a:cs typeface="Times New Roman" panose="02020603050405020304" pitchFamily="18" charset="0"/>
              </a:rPr>
              <a:t>drum type </a:t>
            </a:r>
            <a:r>
              <a:rPr lang="en-US" b="1" i="0" u="none" strike="noStrike" baseline="0" dirty="0">
                <a:solidFill>
                  <a:srgbClr val="002060"/>
                </a:solidFill>
                <a:latin typeface="Century Gothic" pitchFamily="34" charset="0"/>
                <a:cs typeface="Times New Roman" panose="02020603050405020304" pitchFamily="18" charset="0"/>
              </a:rPr>
              <a:t>device containing </a:t>
            </a:r>
            <a:r>
              <a:rPr lang="en-US" b="1" i="0" u="none" strike="noStrike" baseline="0" dirty="0">
                <a:solidFill>
                  <a:srgbClr val="C00000"/>
                </a:solidFill>
                <a:latin typeface="Century Gothic" pitchFamily="34" charset="0"/>
                <a:cs typeface="Times New Roman" panose="02020603050405020304" pitchFamily="18" charset="0"/>
              </a:rPr>
              <a:t>permanent magnets </a:t>
            </a:r>
            <a:r>
              <a:rPr lang="en-US" b="1" i="0" u="none" strike="noStrike" baseline="0" dirty="0">
                <a:solidFill>
                  <a:srgbClr val="002060"/>
                </a:solidFill>
                <a:latin typeface="Century Gothic" pitchFamily="34" charset="0"/>
                <a:cs typeface="Times New Roman" panose="02020603050405020304" pitchFamily="18" charset="0"/>
              </a:rPr>
              <a:t>or </a:t>
            </a:r>
            <a:r>
              <a:rPr lang="en-US" b="1" i="0" u="none" strike="noStrike" baseline="0" dirty="0">
                <a:solidFill>
                  <a:srgbClr val="C00000"/>
                </a:solidFill>
                <a:latin typeface="Century Gothic" pitchFamily="34" charset="0"/>
                <a:cs typeface="Times New Roman" panose="02020603050405020304" pitchFamily="18" charset="0"/>
              </a:rPr>
              <a:t>electromagnets </a:t>
            </a:r>
            <a:r>
              <a:rPr lang="en-US" b="1" i="0" u="none" strike="noStrike" baseline="0" dirty="0">
                <a:solidFill>
                  <a:srgbClr val="002060"/>
                </a:solidFill>
                <a:latin typeface="Century Gothic" pitchFamily="34" charset="0"/>
                <a:cs typeface="Times New Roman" panose="02020603050405020304" pitchFamily="18" charset="0"/>
              </a:rPr>
              <a:t>over which a conveyor or a similar transfer mechanism carries the waste stream. </a:t>
            </a:r>
          </a:p>
          <a:p>
            <a:pPr marL="285750" indent="-285750" algn="just">
              <a:lnSpc>
                <a:spcPct val="200000"/>
              </a:lnSpc>
              <a:buBlip>
                <a:blip r:embed="rId2"/>
              </a:buBlip>
            </a:pPr>
            <a:r>
              <a:rPr lang="en-US" b="1" i="0" u="none" strike="noStrike" baseline="0" dirty="0">
                <a:solidFill>
                  <a:srgbClr val="002060"/>
                </a:solidFill>
                <a:latin typeface="Century Gothic" pitchFamily="34" charset="0"/>
                <a:cs typeface="Times New Roman" panose="02020603050405020304" pitchFamily="18" charset="0"/>
              </a:rPr>
              <a:t>The conveyor belt conforms to the rounded shape of the magnetic drum and the </a:t>
            </a:r>
            <a:r>
              <a:rPr lang="en-US" b="1" i="0" u="none" strike="noStrike" baseline="0" dirty="0">
                <a:solidFill>
                  <a:srgbClr val="C00000"/>
                </a:solidFill>
                <a:latin typeface="Century Gothic" pitchFamily="34" charset="0"/>
                <a:cs typeface="Times New Roman" panose="02020603050405020304" pitchFamily="18" charset="0"/>
              </a:rPr>
              <a:t>magnetic force pulls the ferrous </a:t>
            </a:r>
            <a:r>
              <a:rPr lang="en-US" b="1" i="0" u="none" strike="noStrike" baseline="0" dirty="0">
                <a:solidFill>
                  <a:srgbClr val="002060"/>
                </a:solidFill>
                <a:latin typeface="Century Gothic" pitchFamily="34" charset="0"/>
                <a:cs typeface="Times New Roman" panose="02020603050405020304" pitchFamily="18" charset="0"/>
              </a:rPr>
              <a:t>material away from the falling stream of solid waste. </a:t>
            </a:r>
            <a:endParaRPr lang="en-US" b="1" dirty="0">
              <a:solidFill>
                <a:srgbClr val="002060"/>
              </a:solidFill>
              <a:latin typeface="Century Gothic" pitchFamily="34" charset="0"/>
              <a:cs typeface="Times New Roman" panose="02020603050405020304" pitchFamily="18" charset="0"/>
            </a:endParaRPr>
          </a:p>
        </p:txBody>
      </p:sp>
      <p:pic>
        <p:nvPicPr>
          <p:cNvPr id="9" name="Picture 8">
            <a:extLst>
              <a:ext uri="{FF2B5EF4-FFF2-40B4-BE49-F238E27FC236}">
                <a16:creationId xmlns:a16="http://schemas.microsoft.com/office/drawing/2014/main" id="{FDADA5D0-F5DA-4451-8A6C-66ADB7F8CBBD}"/>
              </a:ext>
            </a:extLst>
          </p:cNvPr>
          <p:cNvPicPr>
            <a:picLocks noChangeAspect="1"/>
          </p:cNvPicPr>
          <p:nvPr/>
        </p:nvPicPr>
        <p:blipFill>
          <a:blip r:embed="rId3"/>
          <a:srcRect l="7725" r="2661"/>
          <a:stretch>
            <a:fillRect/>
          </a:stretch>
        </p:blipFill>
        <p:spPr>
          <a:xfrm>
            <a:off x="5572132" y="1500174"/>
            <a:ext cx="3571868" cy="3536300"/>
          </a:xfrm>
          <a:prstGeom prst="rect">
            <a:avLst/>
          </a:prstGeom>
        </p:spPr>
      </p:pic>
      <p:sp>
        <p:nvSpPr>
          <p:cNvPr id="6" name="Rectangle 5"/>
          <p:cNvSpPr/>
          <p:nvPr/>
        </p:nvSpPr>
        <p:spPr>
          <a:xfrm>
            <a:off x="214282" y="0"/>
            <a:ext cx="9215502" cy="461665"/>
          </a:xfrm>
          <a:prstGeom prst="rect">
            <a:avLst/>
          </a:prstGeom>
        </p:spPr>
        <p:txBody>
          <a:bodyPr wrap="square">
            <a:spAutoFit/>
          </a:bodyPr>
          <a:lstStyle/>
          <a:p>
            <a:r>
              <a:rPr lang="en-US" sz="2400" b="1" dirty="0">
                <a:cs typeface="Times New Roman" panose="02020603050405020304" pitchFamily="18" charset="0"/>
              </a:rPr>
              <a:t>EQUIPMENT USED FOR MAGNETIC SEPARATION SUSPENDED MAGNET</a:t>
            </a:r>
          </a:p>
        </p:txBody>
      </p:sp>
    </p:spTree>
    <p:extLst>
      <p:ext uri="{BB962C8B-B14F-4D97-AF65-F5344CB8AC3E}">
        <p14:creationId xmlns:p14="http://schemas.microsoft.com/office/powerpoint/2010/main" val="33016852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877B21-95F8-43C0-AE87-5CC0A4467945}"/>
              </a:ext>
            </a:extLst>
          </p:cNvPr>
          <p:cNvSpPr>
            <a:spLocks noGrp="1"/>
          </p:cNvSpPr>
          <p:nvPr>
            <p:ph type="title"/>
          </p:nvPr>
        </p:nvSpPr>
        <p:spPr>
          <a:xfrm>
            <a:off x="628650" y="365126"/>
            <a:ext cx="7886700" cy="165817"/>
          </a:xfrm>
        </p:spPr>
        <p:txBody>
          <a:bodyPr>
            <a:normAutofit fontScale="90000"/>
          </a:bodyPr>
          <a:lstStyle/>
          <a:p>
            <a:br>
              <a:rPr lang="en-US" dirty="0">
                <a:solidFill>
                  <a:schemeClr val="accent2"/>
                </a:solidFill>
                <a:latin typeface="Times New Roman" panose="02020603050405020304" pitchFamily="18" charset="0"/>
                <a:cs typeface="Times New Roman" panose="02020603050405020304" pitchFamily="18" charset="0"/>
              </a:rPr>
            </a:br>
            <a:r>
              <a:rPr lang="en-US" dirty="0">
                <a:cs typeface="Times New Roman" panose="02020603050405020304" pitchFamily="18" charset="0"/>
              </a:rPr>
              <a:t>SCREENING </a:t>
            </a:r>
            <a:br>
              <a:rPr lang="en-US" dirty="0">
                <a:cs typeface="Times New Roman" panose="02020603050405020304" pitchFamily="18" charset="0"/>
              </a:rPr>
            </a:br>
            <a:endParaRPr lang="en-US" dirty="0"/>
          </a:p>
        </p:txBody>
      </p:sp>
      <p:sp>
        <p:nvSpPr>
          <p:cNvPr id="3" name="Content Placeholder 2">
            <a:extLst>
              <a:ext uri="{FF2B5EF4-FFF2-40B4-BE49-F238E27FC236}">
                <a16:creationId xmlns:a16="http://schemas.microsoft.com/office/drawing/2014/main" id="{F0099FCC-EADA-474C-AF5E-B64CEE224CDA}"/>
              </a:ext>
            </a:extLst>
          </p:cNvPr>
          <p:cNvSpPr>
            <a:spLocks noGrp="1"/>
          </p:cNvSpPr>
          <p:nvPr>
            <p:ph sz="quarter" idx="1"/>
          </p:nvPr>
        </p:nvSpPr>
        <p:spPr>
          <a:xfrm>
            <a:off x="0" y="1000108"/>
            <a:ext cx="5715008" cy="6007509"/>
          </a:xfrm>
        </p:spPr>
        <p:txBody>
          <a:bodyPr>
            <a:normAutofit fontScale="92500" lnSpcReduction="20000"/>
          </a:bodyPr>
          <a:lstStyle/>
          <a:p>
            <a:pPr algn="just">
              <a:lnSpc>
                <a:spcPct val="200000"/>
              </a:lnSpc>
            </a:pPr>
            <a:r>
              <a:rPr lang="en-US" sz="1800" i="0" u="none" strike="noStrike" baseline="0" dirty="0">
                <a:solidFill>
                  <a:srgbClr val="002060"/>
                </a:solidFill>
                <a:latin typeface="Century Gothic" pitchFamily="34" charset="0"/>
              </a:rPr>
              <a:t>Screening is the most common form of separating solid wastes, depending on their size by the use of one or more screening surfaces.</a:t>
            </a:r>
          </a:p>
          <a:p>
            <a:pPr algn="just">
              <a:lnSpc>
                <a:spcPct val="200000"/>
              </a:lnSpc>
            </a:pPr>
            <a:r>
              <a:rPr lang="en-US" sz="1800" i="0" u="none" strike="noStrike" baseline="0" dirty="0">
                <a:solidFill>
                  <a:srgbClr val="002060"/>
                </a:solidFill>
                <a:latin typeface="Century Gothic" pitchFamily="34" charset="0"/>
              </a:rPr>
              <a:t> Screening has a number of applications in solid waste resource and energy recovery systems. </a:t>
            </a:r>
          </a:p>
          <a:p>
            <a:pPr algn="just">
              <a:lnSpc>
                <a:spcPct val="200000"/>
              </a:lnSpc>
            </a:pPr>
            <a:r>
              <a:rPr lang="en-US" sz="1800" i="0" u="none" strike="noStrike" baseline="0" dirty="0">
                <a:solidFill>
                  <a:srgbClr val="002060"/>
                </a:solidFill>
                <a:latin typeface="Century Gothic" pitchFamily="34" charset="0"/>
              </a:rPr>
              <a:t>Screens can be used before or after shredding and after air separation of wastes in various applications dealing with both light and heavy fraction materials. </a:t>
            </a:r>
          </a:p>
          <a:p>
            <a:pPr algn="just">
              <a:lnSpc>
                <a:spcPct val="200000"/>
              </a:lnSpc>
            </a:pPr>
            <a:r>
              <a:rPr lang="en-US" sz="1800" i="0" u="none" strike="noStrike" baseline="0" dirty="0">
                <a:solidFill>
                  <a:srgbClr val="002060"/>
                </a:solidFill>
                <a:latin typeface="Century Gothic" pitchFamily="34" charset="0"/>
              </a:rPr>
              <a:t>The most commonly used screens are rotary drum screens and various forms of vibrating screens. </a:t>
            </a:r>
          </a:p>
          <a:p>
            <a:pPr marL="0" indent="0" algn="just">
              <a:buNone/>
            </a:pPr>
            <a:endParaRPr lang="en-US"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38792B0D-3D78-4B7E-9F77-D478A889D2E1}"/>
              </a:ext>
            </a:extLst>
          </p:cNvPr>
          <p:cNvPicPr>
            <a:picLocks noChangeAspect="1"/>
          </p:cNvPicPr>
          <p:nvPr/>
        </p:nvPicPr>
        <p:blipFill>
          <a:blip r:embed="rId2"/>
          <a:stretch>
            <a:fillRect/>
          </a:stretch>
        </p:blipFill>
        <p:spPr>
          <a:xfrm>
            <a:off x="5618678" y="1928802"/>
            <a:ext cx="3525322" cy="2571768"/>
          </a:xfrm>
          <a:prstGeom prst="rect">
            <a:avLst/>
          </a:prstGeom>
        </p:spPr>
      </p:pic>
    </p:spTree>
    <p:extLst>
      <p:ext uri="{BB962C8B-B14F-4D97-AF65-F5344CB8AC3E}">
        <p14:creationId xmlns:p14="http://schemas.microsoft.com/office/powerpoint/2010/main" val="894629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877B21-95F8-43C0-AE87-5CC0A4467945}"/>
              </a:ext>
            </a:extLst>
          </p:cNvPr>
          <p:cNvSpPr>
            <a:spLocks noGrp="1"/>
          </p:cNvSpPr>
          <p:nvPr>
            <p:ph type="title"/>
          </p:nvPr>
        </p:nvSpPr>
        <p:spPr>
          <a:xfrm>
            <a:off x="628650" y="365126"/>
            <a:ext cx="7886700" cy="165817"/>
          </a:xfrm>
        </p:spPr>
        <p:txBody>
          <a:bodyPr>
            <a:normAutofit fontScale="90000"/>
          </a:bodyPr>
          <a:lstStyle/>
          <a:p>
            <a:br>
              <a:rPr lang="en-US" dirty="0">
                <a:solidFill>
                  <a:schemeClr val="accent2"/>
                </a:solidFill>
                <a:latin typeface="Times New Roman" panose="02020603050405020304" pitchFamily="18" charset="0"/>
                <a:cs typeface="Times New Roman" panose="02020603050405020304" pitchFamily="18" charset="0"/>
              </a:rPr>
            </a:br>
            <a:r>
              <a:rPr lang="en-US" dirty="0">
                <a:cs typeface="Times New Roman" panose="02020603050405020304" pitchFamily="18" charset="0"/>
              </a:rPr>
              <a:t>SCREENING </a:t>
            </a:r>
            <a:br>
              <a:rPr lang="en-US" dirty="0">
                <a:cs typeface="Times New Roman" panose="02020603050405020304" pitchFamily="18" charset="0"/>
              </a:rPr>
            </a:br>
            <a:endParaRPr lang="en-US" dirty="0"/>
          </a:p>
        </p:txBody>
      </p:sp>
      <p:sp>
        <p:nvSpPr>
          <p:cNvPr id="1026" name="AutoShape 2" descr="Solid waste"/>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pic>
        <p:nvPicPr>
          <p:cNvPr id="1028" name="Picture 4" descr="Parini, tecnologia per l&amp;#39;ambiente Drum Screen | Parini, Waste Sorting  Technology"/>
          <p:cNvPicPr>
            <a:picLocks noChangeAspect="1" noChangeArrowheads="1"/>
          </p:cNvPicPr>
          <p:nvPr/>
        </p:nvPicPr>
        <p:blipFill>
          <a:blip r:embed="rId2"/>
          <a:srcRect l="6592" t="19922"/>
          <a:stretch>
            <a:fillRect/>
          </a:stretch>
        </p:blipFill>
        <p:spPr bwMode="auto">
          <a:xfrm>
            <a:off x="357158" y="1285860"/>
            <a:ext cx="8666264" cy="5214974"/>
          </a:xfrm>
          <a:prstGeom prst="rect">
            <a:avLst/>
          </a:prstGeom>
          <a:noFill/>
        </p:spPr>
      </p:pic>
    </p:spTree>
    <p:extLst>
      <p:ext uri="{BB962C8B-B14F-4D97-AF65-F5344CB8AC3E}">
        <p14:creationId xmlns:p14="http://schemas.microsoft.com/office/powerpoint/2010/main" val="894629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IN"/>
          </a:p>
        </p:txBody>
      </p:sp>
      <p:pic>
        <p:nvPicPr>
          <p:cNvPr id="90114" name="Picture 2" descr="PB389 Integrated Solid Waste Management - ppt download"/>
          <p:cNvPicPr>
            <a:picLocks noChangeAspect="1" noChangeArrowheads="1"/>
          </p:cNvPicPr>
          <p:nvPr/>
        </p:nvPicPr>
        <p:blipFill>
          <a:blip r:embed="rId2"/>
          <a:srcRect/>
          <a:stretch>
            <a:fillRect/>
          </a:stretch>
        </p:blipFill>
        <p:spPr bwMode="auto">
          <a:xfrm>
            <a:off x="1071538" y="1428736"/>
            <a:ext cx="6753236" cy="5064927"/>
          </a:xfrm>
          <a:prstGeom prst="rect">
            <a:avLst/>
          </a:prstGeom>
          <a:noFill/>
        </p:spPr>
      </p:pic>
      <p:sp>
        <p:nvSpPr>
          <p:cNvPr id="5" name="Title 1">
            <a:extLst>
              <a:ext uri="{FF2B5EF4-FFF2-40B4-BE49-F238E27FC236}">
                <a16:creationId xmlns:a16="http://schemas.microsoft.com/office/drawing/2014/main" id="{10877B21-95F8-43C0-AE87-5CC0A4467945}"/>
              </a:ext>
            </a:extLst>
          </p:cNvPr>
          <p:cNvSpPr>
            <a:spLocks noGrp="1"/>
          </p:cNvSpPr>
          <p:nvPr>
            <p:ph type="title"/>
          </p:nvPr>
        </p:nvSpPr>
        <p:spPr/>
        <p:txBody>
          <a:bodyPr>
            <a:normAutofit fontScale="90000"/>
          </a:bodyPr>
          <a:lstStyle/>
          <a:p>
            <a:br>
              <a:rPr lang="en-US" dirty="0">
                <a:solidFill>
                  <a:schemeClr val="accent2"/>
                </a:solidFill>
                <a:latin typeface="Times New Roman" panose="02020603050405020304" pitchFamily="18" charset="0"/>
                <a:cs typeface="Times New Roman" panose="02020603050405020304" pitchFamily="18" charset="0"/>
              </a:rPr>
            </a:br>
            <a:r>
              <a:rPr lang="en-US" dirty="0">
                <a:cs typeface="Times New Roman" panose="02020603050405020304" pitchFamily="18" charset="0"/>
              </a:rPr>
              <a:t>SCREENING </a:t>
            </a:r>
            <a:br>
              <a:rPr lang="en-US" dirty="0">
                <a:cs typeface="Times New Roman" panose="02020603050405020304" pitchFamily="18" charset="0"/>
              </a:rPr>
            </a:br>
            <a:endParaRPr lang="en-US"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877B21-95F8-43C0-AE87-5CC0A4467945}"/>
              </a:ext>
            </a:extLst>
          </p:cNvPr>
          <p:cNvSpPr>
            <a:spLocks noGrp="1"/>
          </p:cNvSpPr>
          <p:nvPr>
            <p:ph type="title"/>
          </p:nvPr>
        </p:nvSpPr>
        <p:spPr>
          <a:xfrm>
            <a:off x="628650" y="365126"/>
            <a:ext cx="7886700" cy="165817"/>
          </a:xfrm>
        </p:spPr>
        <p:txBody>
          <a:bodyPr>
            <a:normAutofit fontScale="90000"/>
          </a:bodyPr>
          <a:lstStyle/>
          <a:p>
            <a:br>
              <a:rPr lang="en-US" dirty="0">
                <a:solidFill>
                  <a:schemeClr val="accent2"/>
                </a:solidFill>
                <a:latin typeface="Times New Roman" panose="02020603050405020304" pitchFamily="18" charset="0"/>
                <a:cs typeface="Times New Roman" panose="02020603050405020304" pitchFamily="18" charset="0"/>
              </a:rPr>
            </a:br>
            <a:r>
              <a:rPr lang="en-US" dirty="0">
                <a:cs typeface="Times New Roman" panose="02020603050405020304" pitchFamily="18" charset="0"/>
              </a:rPr>
              <a:t>SCREENING </a:t>
            </a:r>
            <a:br>
              <a:rPr lang="en-US" dirty="0">
                <a:cs typeface="Times New Roman" panose="02020603050405020304" pitchFamily="18" charset="0"/>
              </a:rPr>
            </a:br>
            <a:endParaRPr lang="en-US" dirty="0"/>
          </a:p>
        </p:txBody>
      </p:sp>
      <p:sp>
        <p:nvSpPr>
          <p:cNvPr id="1026" name="AutoShape 2" descr="Solid waste"/>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89090" name="AutoShape 2" descr="PB389 Integrated Solid Waste Management - ppt download"/>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pic>
        <p:nvPicPr>
          <p:cNvPr id="89091" name="Picture 3"/>
          <p:cNvPicPr>
            <a:picLocks noChangeAspect="1" noChangeArrowheads="1"/>
          </p:cNvPicPr>
          <p:nvPr/>
        </p:nvPicPr>
        <p:blipFill>
          <a:blip r:embed="rId2"/>
          <a:srcRect/>
          <a:stretch>
            <a:fillRect/>
          </a:stretch>
        </p:blipFill>
        <p:spPr bwMode="auto">
          <a:xfrm>
            <a:off x="857223" y="1065408"/>
            <a:ext cx="7508373" cy="5792592"/>
          </a:xfrm>
          <a:prstGeom prst="rect">
            <a:avLst/>
          </a:prstGeom>
          <a:noFill/>
          <a:ln w="9525">
            <a:noFill/>
            <a:miter lim="800000"/>
            <a:headEnd/>
            <a:tailEnd/>
          </a:ln>
          <a:effectLst/>
        </p:spPr>
      </p:pic>
    </p:spTree>
    <p:extLst>
      <p:ext uri="{BB962C8B-B14F-4D97-AF65-F5344CB8AC3E}">
        <p14:creationId xmlns:p14="http://schemas.microsoft.com/office/powerpoint/2010/main" val="894629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cs typeface="Times New Roman" panose="02020603050405020304" pitchFamily="18" charset="0"/>
              </a:rPr>
              <a:t>SCREENING </a:t>
            </a:r>
            <a:br>
              <a:rPr lang="en-US" dirty="0">
                <a:cs typeface="Times New Roman" panose="02020603050405020304" pitchFamily="18" charset="0"/>
              </a:rPr>
            </a:br>
            <a:endParaRPr lang="en-US" dirty="0"/>
          </a:p>
        </p:txBody>
      </p:sp>
      <p:pic>
        <p:nvPicPr>
          <p:cNvPr id="6146" name="Picture 2"/>
          <p:cNvPicPr>
            <a:picLocks noGrp="1" noChangeAspect="1" noChangeArrowheads="1"/>
          </p:cNvPicPr>
          <p:nvPr>
            <p:ph sz="quarter" idx="1"/>
          </p:nvPr>
        </p:nvPicPr>
        <p:blipFill>
          <a:blip r:embed="rId2"/>
          <a:srcRect/>
          <a:stretch>
            <a:fillRect/>
          </a:stretch>
        </p:blipFill>
        <p:spPr bwMode="auto">
          <a:xfrm>
            <a:off x="928662" y="1105515"/>
            <a:ext cx="7572397" cy="5752485"/>
          </a:xfrm>
          <a:prstGeom prst="rect">
            <a:avLst/>
          </a:prstGeom>
          <a:noFill/>
          <a:ln w="9525">
            <a:noFill/>
            <a:miter lim="800000"/>
            <a:headEnd/>
            <a:tailEnd/>
          </a:ln>
          <a:effec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0034" y="0"/>
            <a:ext cx="8229600" cy="758825"/>
          </a:xfrm>
        </p:spPr>
        <p:txBody>
          <a:bodyPr rtlCol="0">
            <a:noAutofit/>
          </a:bodyPr>
          <a:lstStyle/>
          <a:p>
            <a:pPr eaLnBrk="1" fontAlgn="auto" hangingPunct="1">
              <a:spcAft>
                <a:spcPts val="0"/>
              </a:spcAft>
              <a:defRPr/>
            </a:pPr>
            <a:br>
              <a:rPr lang="en-US" dirty="0">
                <a:solidFill>
                  <a:schemeClr val="tx2"/>
                </a:solidFill>
              </a:rPr>
            </a:br>
            <a:r>
              <a:rPr lang="en-US" dirty="0"/>
              <a:t>WASTE PROCESSING TECHNIQUES</a:t>
            </a:r>
          </a:p>
        </p:txBody>
      </p:sp>
      <p:sp>
        <p:nvSpPr>
          <p:cNvPr id="3" name="Content Placeholder 2"/>
          <p:cNvSpPr>
            <a:spLocks noGrp="1"/>
          </p:cNvSpPr>
          <p:nvPr>
            <p:ph idx="1"/>
          </p:nvPr>
        </p:nvSpPr>
        <p:spPr>
          <a:xfrm>
            <a:off x="285720" y="1285860"/>
            <a:ext cx="8858280" cy="5286412"/>
          </a:xfrm>
        </p:spPr>
        <p:txBody>
          <a:bodyPr rtlCol="0">
            <a:normAutofit/>
          </a:bodyPr>
          <a:lstStyle/>
          <a:p>
            <a:pPr eaLnBrk="1" fontAlgn="auto" hangingPunct="1">
              <a:spcAft>
                <a:spcPts val="0"/>
              </a:spcAft>
              <a:defRPr/>
            </a:pPr>
            <a:endParaRPr lang="en-US" dirty="0"/>
          </a:p>
        </p:txBody>
      </p:sp>
      <p:pic>
        <p:nvPicPr>
          <p:cNvPr id="65538" name="Picture 2" descr="research | Laboratory of Solid Waste Disposal Engineering"/>
          <p:cNvPicPr>
            <a:picLocks noChangeAspect="1" noChangeArrowheads="1"/>
          </p:cNvPicPr>
          <p:nvPr/>
        </p:nvPicPr>
        <p:blipFill>
          <a:blip r:embed="rId2"/>
          <a:srcRect/>
          <a:stretch>
            <a:fillRect/>
          </a:stretch>
        </p:blipFill>
        <p:spPr bwMode="auto">
          <a:xfrm>
            <a:off x="571472" y="1000108"/>
            <a:ext cx="8300203" cy="5572164"/>
          </a:xfrm>
          <a:prstGeom prst="rect">
            <a:avLst/>
          </a:prstGeom>
          <a:noFill/>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cs typeface="Times New Roman" panose="02020603050405020304" pitchFamily="18" charset="0"/>
              </a:rPr>
              <a:t>OTHER SEPARATION TECHNIQUES</a:t>
            </a:r>
          </a:p>
        </p:txBody>
      </p:sp>
      <p:sp>
        <p:nvSpPr>
          <p:cNvPr id="4" name="Content Placeholder 3"/>
          <p:cNvSpPr>
            <a:spLocks noGrp="1"/>
          </p:cNvSpPr>
          <p:nvPr>
            <p:ph idx="1"/>
          </p:nvPr>
        </p:nvSpPr>
        <p:spPr>
          <a:xfrm>
            <a:off x="0" y="1071546"/>
            <a:ext cx="9358346" cy="5786454"/>
          </a:xfrm>
        </p:spPr>
        <p:txBody>
          <a:bodyPr>
            <a:noAutofit/>
          </a:bodyPr>
          <a:lstStyle/>
          <a:p>
            <a:pPr marL="0" indent="0">
              <a:buNone/>
            </a:pPr>
            <a:r>
              <a:rPr lang="en-US" sz="1700" dirty="0">
                <a:solidFill>
                  <a:srgbClr val="C00000"/>
                </a:solidFill>
                <a:latin typeface="Century Gothic" pitchFamily="34" charset="0"/>
              </a:rPr>
              <a:t>HAND-SORTING OR PREVIEWING: </a:t>
            </a:r>
          </a:p>
          <a:p>
            <a:pPr algn="just"/>
            <a:r>
              <a:rPr lang="en-US" sz="1700" dirty="0">
                <a:latin typeface="Century Gothic" pitchFamily="34" charset="0"/>
              </a:rPr>
              <a:t>Previewing of the waste stream and manual removal of large sized materials is necessary, prior to most types of separation or size reduction techniques. </a:t>
            </a:r>
          </a:p>
          <a:p>
            <a:pPr algn="just"/>
            <a:r>
              <a:rPr lang="en-US" sz="1700" dirty="0">
                <a:latin typeface="Century Gothic" pitchFamily="34" charset="0"/>
              </a:rPr>
              <a:t>This is done to prevent damage or stoppage of equipment such as shredders or screens, due to items such as rugs, pillows, mattresses, large metallic or plastic objects, wood or other construction materials, paint cans, etc.</a:t>
            </a:r>
          </a:p>
          <a:p>
            <a:pPr marL="0" indent="0">
              <a:buNone/>
            </a:pPr>
            <a:r>
              <a:rPr lang="en-US" sz="1700" dirty="0">
                <a:solidFill>
                  <a:srgbClr val="C00000"/>
                </a:solidFill>
                <a:latin typeface="Century Gothic" pitchFamily="34" charset="0"/>
              </a:rPr>
              <a:t>INERTIAL SEPARATION: </a:t>
            </a:r>
          </a:p>
          <a:p>
            <a:pPr algn="just"/>
            <a:r>
              <a:rPr lang="en-US" sz="1700" dirty="0">
                <a:latin typeface="Century Gothic" pitchFamily="34" charset="0"/>
              </a:rPr>
              <a:t>Inertial methods rely on ballistic or gravity separation principles to separate shredded solid wastes into light (i.e., organic) and heavy (i.e., inorganic) particles. </a:t>
            </a:r>
          </a:p>
          <a:p>
            <a:pPr algn="just"/>
            <a:r>
              <a:rPr lang="en-US" sz="1700" dirty="0">
                <a:latin typeface="Century Gothic" pitchFamily="34" charset="0"/>
              </a:rPr>
              <a:t>Mainly two different types of inertial separators based on the modes of operation </a:t>
            </a:r>
          </a:p>
          <a:p>
            <a:pPr marL="1168400" indent="-357188" algn="just">
              <a:buFont typeface="Arial" panose="020B0604020202020204" pitchFamily="34" charset="0"/>
              <a:buChar char="•"/>
            </a:pPr>
            <a:r>
              <a:rPr lang="en-IN" sz="1700" dirty="0">
                <a:latin typeface="Century Gothic" pitchFamily="34" charset="0"/>
              </a:rPr>
              <a:t>Ballistic Inertial Separator</a:t>
            </a:r>
          </a:p>
          <a:p>
            <a:pPr marL="1168400" indent="-357188" algn="just">
              <a:buFont typeface="Arial" panose="020B0604020202020204" pitchFamily="34" charset="0"/>
              <a:buChar char="•"/>
            </a:pPr>
            <a:r>
              <a:rPr lang="en-IN" sz="1700" dirty="0">
                <a:latin typeface="Century Gothic" pitchFamily="34" charset="0"/>
              </a:rPr>
              <a:t>Inclined Conveyor Separator</a:t>
            </a:r>
          </a:p>
          <a:p>
            <a:pPr algn="just">
              <a:buFont typeface="Arial" panose="020B0604020202020204" pitchFamily="34" charset="0"/>
              <a:buChar char="•"/>
            </a:pPr>
            <a:endParaRPr lang="en-IN" sz="1800"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987" y="274639"/>
            <a:ext cx="8229600" cy="1143000"/>
          </a:xfrm>
        </p:spPr>
        <p:txBody>
          <a:bodyPr/>
          <a:lstStyle/>
          <a:p>
            <a:r>
              <a:rPr lang="en-IN" dirty="0">
                <a:cs typeface="Times New Roman" panose="02020603050405020304" pitchFamily="18" charset="0"/>
              </a:rPr>
              <a:t>OTHER SEPARATION TECHNIQUES</a:t>
            </a:r>
            <a:endParaRPr lang="en-IN"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2"/>
          <a:stretch>
            <a:fillRect/>
          </a:stretch>
        </p:blipFill>
        <p:spPr>
          <a:xfrm>
            <a:off x="298405" y="3000372"/>
            <a:ext cx="4273595" cy="3429024"/>
          </a:xfrm>
          <a:prstGeom prst="rect">
            <a:avLst/>
          </a:prstGeom>
          <a:ln w="3175">
            <a:solidFill>
              <a:schemeClr val="tx1"/>
            </a:solidFill>
          </a:ln>
        </p:spPr>
      </p:pic>
      <p:pic>
        <p:nvPicPr>
          <p:cNvPr id="5" name="Picture 4"/>
          <p:cNvPicPr>
            <a:picLocks noChangeAspect="1"/>
          </p:cNvPicPr>
          <p:nvPr/>
        </p:nvPicPr>
        <p:blipFill>
          <a:blip r:embed="rId3"/>
          <a:stretch>
            <a:fillRect/>
          </a:stretch>
        </p:blipFill>
        <p:spPr>
          <a:xfrm>
            <a:off x="4857752" y="3000372"/>
            <a:ext cx="4071966" cy="3500462"/>
          </a:xfrm>
          <a:prstGeom prst="rect">
            <a:avLst/>
          </a:prstGeom>
          <a:ln w="3175">
            <a:solidFill>
              <a:schemeClr val="tx1"/>
            </a:solidFill>
          </a:ln>
        </p:spPr>
      </p:pic>
      <p:sp>
        <p:nvSpPr>
          <p:cNvPr id="6" name="Rectangle 5"/>
          <p:cNvSpPr/>
          <p:nvPr/>
        </p:nvSpPr>
        <p:spPr>
          <a:xfrm>
            <a:off x="4786314" y="2143116"/>
            <a:ext cx="3918060" cy="369332"/>
          </a:xfrm>
          <a:prstGeom prst="rect">
            <a:avLst/>
          </a:prstGeom>
        </p:spPr>
        <p:txBody>
          <a:bodyPr wrap="none">
            <a:spAutoFit/>
          </a:bodyPr>
          <a:lstStyle/>
          <a:p>
            <a:r>
              <a:rPr lang="en-IN" b="1" dirty="0">
                <a:solidFill>
                  <a:srgbClr val="C00000"/>
                </a:solidFill>
                <a:latin typeface="Century Gothic" pitchFamily="34" charset="0"/>
                <a:cs typeface="Times New Roman" panose="02020603050405020304" pitchFamily="18" charset="0"/>
              </a:rPr>
              <a:t>INCLINED CONVEYOR SEPARATOR</a:t>
            </a:r>
          </a:p>
        </p:txBody>
      </p:sp>
      <p:sp>
        <p:nvSpPr>
          <p:cNvPr id="7" name="Rectangle 6"/>
          <p:cNvSpPr/>
          <p:nvPr/>
        </p:nvSpPr>
        <p:spPr>
          <a:xfrm>
            <a:off x="285720" y="2071678"/>
            <a:ext cx="3541354" cy="369332"/>
          </a:xfrm>
          <a:prstGeom prst="rect">
            <a:avLst/>
          </a:prstGeom>
        </p:spPr>
        <p:txBody>
          <a:bodyPr wrap="none">
            <a:spAutoFit/>
          </a:bodyPr>
          <a:lstStyle/>
          <a:p>
            <a:r>
              <a:rPr lang="en-IN" b="1" dirty="0">
                <a:solidFill>
                  <a:srgbClr val="C00000"/>
                </a:solidFill>
                <a:latin typeface="Century Gothic" pitchFamily="34" charset="0"/>
                <a:cs typeface="Times New Roman" panose="02020603050405020304" pitchFamily="18" charset="0"/>
              </a:rPr>
              <a:t>BALLISTIC INERTIAL SEPARATOR</a:t>
            </a:r>
          </a:p>
        </p:txBody>
      </p:sp>
    </p:spTree>
    <p:extLst>
      <p:ext uri="{BB962C8B-B14F-4D97-AF65-F5344CB8AC3E}">
        <p14:creationId xmlns:p14="http://schemas.microsoft.com/office/powerpoint/2010/main" val="41372150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cs typeface="Times New Roman" panose="02020603050405020304" pitchFamily="18" charset="0"/>
              </a:rPr>
              <a:t>OTHER SEPARATION TECHNIQUES</a:t>
            </a:r>
            <a:endParaRPr lang="en-IN" dirty="0">
              <a:latin typeface="Times New Roman" panose="02020603050405020304" pitchFamily="18" charset="0"/>
              <a:cs typeface="Times New Roman" panose="02020603050405020304" pitchFamily="18" charset="0"/>
            </a:endParaRPr>
          </a:p>
        </p:txBody>
      </p:sp>
      <p:sp>
        <p:nvSpPr>
          <p:cNvPr id="4" name="Content Placeholder 3"/>
          <p:cNvSpPr>
            <a:spLocks noGrp="1"/>
          </p:cNvSpPr>
          <p:nvPr>
            <p:ph idx="1"/>
          </p:nvPr>
        </p:nvSpPr>
        <p:spPr>
          <a:xfrm>
            <a:off x="214282" y="1142984"/>
            <a:ext cx="8715436" cy="5500726"/>
          </a:xfrm>
        </p:spPr>
        <p:txBody>
          <a:bodyPr>
            <a:normAutofit fontScale="70000" lnSpcReduction="20000"/>
          </a:bodyPr>
          <a:lstStyle/>
          <a:p>
            <a:pPr marL="0" indent="0">
              <a:buNone/>
            </a:pPr>
            <a:r>
              <a:rPr lang="en-US" dirty="0">
                <a:solidFill>
                  <a:srgbClr val="C00000"/>
                </a:solidFill>
              </a:rPr>
              <a:t>FLOTATION: </a:t>
            </a:r>
          </a:p>
          <a:p>
            <a:pPr algn="just"/>
            <a:r>
              <a:rPr lang="en-US" dirty="0">
                <a:solidFill>
                  <a:srgbClr val="002060"/>
                </a:solidFill>
                <a:latin typeface="Century Gothic" pitchFamily="34" charset="0"/>
              </a:rPr>
              <a:t>In the flotation process, glass-rich feedstock, which is produced by screening the heavy fraction of the air-classified wastes after ferrous metal separation, is immersed in water in a soluble tank. </a:t>
            </a:r>
          </a:p>
          <a:p>
            <a:pPr algn="just"/>
            <a:r>
              <a:rPr lang="en-US" dirty="0">
                <a:solidFill>
                  <a:srgbClr val="002060"/>
                </a:solidFill>
                <a:latin typeface="Century Gothic" pitchFamily="34" charset="0"/>
              </a:rPr>
              <a:t>Glass chips, rocks, bricks, bones and dense plastic materials that sink to the bottom are removed with belt scrappers for further processing. </a:t>
            </a:r>
          </a:p>
          <a:p>
            <a:pPr algn="just"/>
            <a:r>
              <a:rPr lang="en-US" dirty="0">
                <a:solidFill>
                  <a:srgbClr val="002060"/>
                </a:solidFill>
                <a:latin typeface="Century Gothic" pitchFamily="34" charset="0"/>
              </a:rPr>
              <a:t>Light organic and other materials that float are skimmed from the surface. These materials are taken to landfill sites or to incinerators for energy recovery. </a:t>
            </a:r>
          </a:p>
          <a:p>
            <a:pPr algn="just"/>
            <a:r>
              <a:rPr lang="en-US" dirty="0">
                <a:solidFill>
                  <a:srgbClr val="002060"/>
                </a:solidFill>
                <a:latin typeface="Century Gothic" pitchFamily="34" charset="0"/>
              </a:rPr>
              <a:t>Chemical adhesives (flocculants) are also used to improve the capture of light organic and fine inorganic materials. </a:t>
            </a:r>
            <a:endParaRPr lang="en-IN" dirty="0">
              <a:solidFill>
                <a:srgbClr val="002060"/>
              </a:solidFill>
              <a:latin typeface="Century Gothic" pitchFamily="34" charset="0"/>
            </a:endParaRPr>
          </a:p>
        </p:txBody>
      </p:sp>
    </p:spTree>
    <p:extLst>
      <p:ext uri="{BB962C8B-B14F-4D97-AF65-F5344CB8AC3E}">
        <p14:creationId xmlns:p14="http://schemas.microsoft.com/office/powerpoint/2010/main" val="316305120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cs typeface="Times New Roman" panose="02020603050405020304" pitchFamily="18" charset="0"/>
              </a:rPr>
              <a:t>OTHER SEPARATION TECHNIQUES</a:t>
            </a:r>
            <a:endParaRPr lang="en-IN" dirty="0">
              <a:latin typeface="Times New Roman" panose="02020603050405020304" pitchFamily="18" charset="0"/>
              <a:cs typeface="Times New Roman" panose="02020603050405020304" pitchFamily="18" charset="0"/>
            </a:endParaRPr>
          </a:p>
        </p:txBody>
      </p:sp>
      <p:sp>
        <p:nvSpPr>
          <p:cNvPr id="4" name="Content Placeholder 3"/>
          <p:cNvSpPr>
            <a:spLocks noGrp="1"/>
          </p:cNvSpPr>
          <p:nvPr>
            <p:ph idx="1"/>
          </p:nvPr>
        </p:nvSpPr>
        <p:spPr>
          <a:xfrm>
            <a:off x="0" y="1214422"/>
            <a:ext cx="4749678" cy="5448419"/>
          </a:xfrm>
        </p:spPr>
        <p:txBody>
          <a:bodyPr>
            <a:noAutofit/>
          </a:bodyPr>
          <a:lstStyle/>
          <a:p>
            <a:pPr marL="0" indent="0">
              <a:buNone/>
            </a:pPr>
            <a:r>
              <a:rPr lang="en-US" sz="1700" dirty="0">
                <a:solidFill>
                  <a:srgbClr val="C00000"/>
                </a:solidFill>
                <a:latin typeface="Century Gothic" pitchFamily="34" charset="0"/>
              </a:rPr>
              <a:t>OPTICAL SORTING: </a:t>
            </a:r>
          </a:p>
          <a:p>
            <a:pPr algn="just"/>
            <a:r>
              <a:rPr lang="en-US" sz="1600" dirty="0">
                <a:latin typeface="Century Gothic" pitchFamily="34" charset="0"/>
              </a:rPr>
              <a:t>Optical sorting is used mostly to separate glass from the waste stream, and this can be accomplished by identification of the transparent properties of glass to sort it from opaque materials (e.g., stones, ceramics, bottle caps, corks, etc.) in the waste stream.</a:t>
            </a:r>
          </a:p>
          <a:p>
            <a:pPr algn="just"/>
            <a:r>
              <a:rPr lang="en-US" sz="1600" dirty="0">
                <a:latin typeface="Century Gothic" pitchFamily="34" charset="0"/>
              </a:rPr>
              <a:t>Optical sorting involves a compressed air blast that removes or separates the glasses – plain or colored. </a:t>
            </a:r>
          </a:p>
          <a:p>
            <a:pPr algn="just"/>
            <a:r>
              <a:rPr lang="en-US" sz="1600" dirty="0">
                <a:latin typeface="Century Gothic" pitchFamily="34" charset="0"/>
              </a:rPr>
              <a:t>An optical sorting machinery is, however, complex and expensive. </a:t>
            </a:r>
            <a:endParaRPr lang="en-IN" sz="1600" dirty="0">
              <a:latin typeface="Century Gothic" pitchFamily="34" charset="0"/>
            </a:endParaRPr>
          </a:p>
        </p:txBody>
      </p:sp>
      <p:pic>
        <p:nvPicPr>
          <p:cNvPr id="5" name="Picture 4"/>
          <p:cNvPicPr>
            <a:picLocks noChangeAspect="1"/>
          </p:cNvPicPr>
          <p:nvPr/>
        </p:nvPicPr>
        <p:blipFill>
          <a:blip r:embed="rId2"/>
          <a:srcRect b="2547"/>
          <a:stretch>
            <a:fillRect/>
          </a:stretch>
        </p:blipFill>
        <p:spPr>
          <a:xfrm>
            <a:off x="5024129" y="1319754"/>
            <a:ext cx="4119871" cy="5466832"/>
          </a:xfrm>
          <a:prstGeom prst="rect">
            <a:avLst/>
          </a:prstGeom>
        </p:spPr>
      </p:pic>
      <p:sp>
        <p:nvSpPr>
          <p:cNvPr id="6" name="Rectangle 5"/>
          <p:cNvSpPr/>
          <p:nvPr/>
        </p:nvSpPr>
        <p:spPr>
          <a:xfrm>
            <a:off x="4762672" y="1214422"/>
            <a:ext cx="4437433" cy="338554"/>
          </a:xfrm>
          <a:prstGeom prst="rect">
            <a:avLst/>
          </a:prstGeom>
        </p:spPr>
        <p:txBody>
          <a:bodyPr wrap="none">
            <a:spAutoFit/>
          </a:bodyPr>
          <a:lstStyle/>
          <a:p>
            <a:r>
              <a:rPr lang="en-US" sz="1600" b="1" dirty="0">
                <a:solidFill>
                  <a:srgbClr val="C00000"/>
                </a:solidFill>
                <a:latin typeface="Century Gothic" pitchFamily="34" charset="0"/>
                <a:cs typeface="Times New Roman" panose="02020603050405020304" pitchFamily="18" charset="0"/>
              </a:rPr>
              <a:t>SIMPLIFIED SCHEME OF ELECTRONIC SORTER</a:t>
            </a:r>
            <a:endParaRPr lang="en-IN" sz="1600" b="1" dirty="0">
              <a:solidFill>
                <a:srgbClr val="C00000"/>
              </a:solidFill>
              <a:latin typeface="Century Gothic" pitchFamily="34" charset="0"/>
              <a:cs typeface="Times New Roman" panose="02020603050405020304" pitchFamily="18" charset="0"/>
            </a:endParaRPr>
          </a:p>
        </p:txBody>
      </p:sp>
    </p:spTree>
    <p:extLst>
      <p:ext uri="{BB962C8B-B14F-4D97-AF65-F5344CB8AC3E}">
        <p14:creationId xmlns:p14="http://schemas.microsoft.com/office/powerpoint/2010/main" val="362859440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cs typeface="Times New Roman" panose="02020603050405020304" pitchFamily="18" charset="0"/>
              </a:rPr>
              <a:t>COMPOSTING AND THEIR FACTORS</a:t>
            </a:r>
          </a:p>
        </p:txBody>
      </p:sp>
      <p:sp>
        <p:nvSpPr>
          <p:cNvPr id="4" name="Content Placeholder 3"/>
          <p:cNvSpPr>
            <a:spLocks noGrp="1"/>
          </p:cNvSpPr>
          <p:nvPr>
            <p:ph idx="1"/>
          </p:nvPr>
        </p:nvSpPr>
        <p:spPr>
          <a:xfrm>
            <a:off x="214282" y="1214422"/>
            <a:ext cx="8643998" cy="5429288"/>
          </a:xfrm>
        </p:spPr>
        <p:txBody>
          <a:bodyPr>
            <a:normAutofit fontScale="70000" lnSpcReduction="20000"/>
          </a:bodyPr>
          <a:lstStyle/>
          <a:p>
            <a:pPr algn="just"/>
            <a:r>
              <a:rPr lang="en-US" dirty="0">
                <a:latin typeface="Century Gothic" pitchFamily="34" charset="0"/>
              </a:rPr>
              <a:t>Biodegradation is a natural, ongoing biological process that is a common occurrence in both human-made and natural environments. </a:t>
            </a:r>
          </a:p>
          <a:p>
            <a:pPr algn="just"/>
            <a:r>
              <a:rPr lang="en-US" dirty="0">
                <a:latin typeface="Century Gothic" pitchFamily="34" charset="0"/>
              </a:rPr>
              <a:t>Composting is a diverse practice that includes a variety of approaches, depending on the type of organic materials being composted and the desired properties of the final product. it is necessary to control the environmental conditions during the composting process. </a:t>
            </a:r>
          </a:p>
          <a:p>
            <a:pPr algn="just"/>
            <a:r>
              <a:rPr lang="en-US" dirty="0">
                <a:latin typeface="Century Gothic" pitchFamily="34" charset="0"/>
              </a:rPr>
              <a:t>The overall composting process can be explained as follows: </a:t>
            </a:r>
          </a:p>
          <a:p>
            <a:pPr marL="0" indent="0" algn="just">
              <a:buNone/>
            </a:pPr>
            <a:r>
              <a:rPr lang="en-US" dirty="0">
                <a:latin typeface="Century Gothic" pitchFamily="34" charset="0"/>
              </a:rPr>
              <a:t>Organic matter + O2 + aerobic bacteria CO2 + NH3 + H2O + other end products + energy </a:t>
            </a:r>
          </a:p>
          <a:p>
            <a:pPr algn="just"/>
            <a:r>
              <a:rPr lang="en-US" dirty="0">
                <a:latin typeface="Century Gothic" pitchFamily="34" charset="0"/>
              </a:rPr>
              <a:t>Compost is the end product of the composting process. </a:t>
            </a:r>
          </a:p>
          <a:p>
            <a:pPr algn="just"/>
            <a:r>
              <a:rPr lang="en-US" dirty="0">
                <a:latin typeface="Century Gothic" pitchFamily="34" charset="0"/>
              </a:rPr>
              <a:t>The by-products of this process are carbon dioxide and water.</a:t>
            </a:r>
          </a:p>
          <a:p>
            <a:pPr marL="0" indent="0">
              <a:buNone/>
            </a:pPr>
            <a:endParaRPr lang="en-IN" dirty="0"/>
          </a:p>
        </p:txBody>
      </p:sp>
    </p:spTree>
    <p:extLst>
      <p:ext uri="{BB962C8B-B14F-4D97-AF65-F5344CB8AC3E}">
        <p14:creationId xmlns:p14="http://schemas.microsoft.com/office/powerpoint/2010/main" val="264158675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a:cs typeface="Times New Roman" panose="02020603050405020304" pitchFamily="18" charset="0"/>
              </a:rPr>
              <a:t>BENEFITS</a:t>
            </a:r>
          </a:p>
        </p:txBody>
      </p:sp>
      <p:sp>
        <p:nvSpPr>
          <p:cNvPr id="4" name="Content Placeholder 3"/>
          <p:cNvSpPr>
            <a:spLocks noGrp="1"/>
          </p:cNvSpPr>
          <p:nvPr>
            <p:ph idx="1"/>
          </p:nvPr>
        </p:nvSpPr>
        <p:spPr>
          <a:xfrm>
            <a:off x="287524" y="1124744"/>
            <a:ext cx="8568952" cy="5256584"/>
          </a:xfrm>
        </p:spPr>
        <p:txBody>
          <a:bodyPr>
            <a:noAutofit/>
          </a:bodyPr>
          <a:lstStyle/>
          <a:p>
            <a:pPr algn="just">
              <a:lnSpc>
                <a:spcPct val="200000"/>
              </a:lnSpc>
              <a:spcBef>
                <a:spcPts val="0"/>
              </a:spcBef>
            </a:pPr>
            <a:r>
              <a:rPr lang="en-US" sz="1800" dirty="0">
                <a:latin typeface="Century Gothic" pitchFamily="34" charset="0"/>
              </a:rPr>
              <a:t>Composting is one of the important components of solid waste management (SWM).</a:t>
            </a:r>
          </a:p>
          <a:p>
            <a:pPr algn="just">
              <a:lnSpc>
                <a:spcPct val="200000"/>
              </a:lnSpc>
              <a:spcBef>
                <a:spcPts val="0"/>
              </a:spcBef>
            </a:pPr>
            <a:r>
              <a:rPr lang="en-US" sz="1800" dirty="0">
                <a:latin typeface="Century Gothic" pitchFamily="34" charset="0"/>
              </a:rPr>
              <a:t>It is a form of source reduction or waste prevention, as the materials are completely diverted from the disposal facilities and require no management or transportation. </a:t>
            </a:r>
          </a:p>
          <a:p>
            <a:pPr algn="just">
              <a:lnSpc>
                <a:spcPct val="200000"/>
              </a:lnSpc>
              <a:spcBef>
                <a:spcPts val="0"/>
              </a:spcBef>
            </a:pPr>
            <a:r>
              <a:rPr lang="en-US" sz="1800" dirty="0">
                <a:latin typeface="Century Gothic" pitchFamily="34" charset="0"/>
              </a:rPr>
              <a:t>Composting owes its current popularity to several factors, including increased landfill tipping fees, shortage of landfill capacity and increasingly restrictive measures imposed by regulatory agencies. </a:t>
            </a:r>
          </a:p>
          <a:p>
            <a:pPr algn="just">
              <a:spcBef>
                <a:spcPts val="0"/>
              </a:spcBef>
            </a:pPr>
            <a:endParaRPr lang="en-IN" sz="1600" dirty="0">
              <a:latin typeface="Century Gothic" pitchFamily="34" charset="0"/>
            </a:endParaRPr>
          </a:p>
        </p:txBody>
      </p:sp>
    </p:spTree>
    <p:extLst>
      <p:ext uri="{BB962C8B-B14F-4D97-AF65-F5344CB8AC3E}">
        <p14:creationId xmlns:p14="http://schemas.microsoft.com/office/powerpoint/2010/main" val="4342812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a:cs typeface="Times New Roman" panose="02020603050405020304" pitchFamily="18" charset="0"/>
              </a:rPr>
              <a:t>BENEFITS</a:t>
            </a:r>
          </a:p>
        </p:txBody>
      </p:sp>
      <p:sp>
        <p:nvSpPr>
          <p:cNvPr id="4" name="Content Placeholder 3"/>
          <p:cNvSpPr>
            <a:spLocks noGrp="1"/>
          </p:cNvSpPr>
          <p:nvPr>
            <p:ph idx="1"/>
          </p:nvPr>
        </p:nvSpPr>
        <p:spPr>
          <a:xfrm>
            <a:off x="287524" y="1124744"/>
            <a:ext cx="8568952" cy="5256584"/>
          </a:xfrm>
        </p:spPr>
        <p:txBody>
          <a:bodyPr>
            <a:noAutofit/>
          </a:bodyPr>
          <a:lstStyle/>
          <a:p>
            <a:pPr algn="just">
              <a:lnSpc>
                <a:spcPct val="200000"/>
              </a:lnSpc>
              <a:spcBef>
                <a:spcPts val="0"/>
              </a:spcBef>
            </a:pPr>
            <a:r>
              <a:rPr lang="en-US" sz="1800" dirty="0">
                <a:latin typeface="Century Gothic" pitchFamily="34" charset="0"/>
              </a:rPr>
              <a:t>Composting may also offer an attractive economic advantage for communities where the costs of using other options are high. </a:t>
            </a:r>
          </a:p>
          <a:p>
            <a:pPr algn="just">
              <a:lnSpc>
                <a:spcPct val="200000"/>
              </a:lnSpc>
              <a:spcBef>
                <a:spcPts val="0"/>
              </a:spcBef>
            </a:pPr>
            <a:r>
              <a:rPr lang="en-US" sz="1800" dirty="0">
                <a:latin typeface="Century Gothic" pitchFamily="34" charset="0"/>
              </a:rPr>
              <a:t>Compost, because of its high organic matter content, makes a valuable soil amendment and is used to provide nutrients for plants. </a:t>
            </a:r>
          </a:p>
          <a:p>
            <a:pPr algn="just">
              <a:lnSpc>
                <a:spcPct val="200000"/>
              </a:lnSpc>
              <a:spcBef>
                <a:spcPts val="0"/>
              </a:spcBef>
            </a:pPr>
            <a:r>
              <a:rPr lang="en-US" sz="1800" dirty="0">
                <a:latin typeface="Century Gothic" pitchFamily="34" charset="0"/>
              </a:rPr>
              <a:t>When mixed with soil, compost promotes a proper balance between air and water in the resulting mixture, helps reduce soil erosion and serves as a slow-release fertilizer.</a:t>
            </a:r>
            <a:endParaRPr lang="en-IN" sz="1800" dirty="0">
              <a:latin typeface="Century Gothic" pitchFamily="34" charset="0"/>
            </a:endParaRPr>
          </a:p>
          <a:p>
            <a:pPr algn="just">
              <a:spcBef>
                <a:spcPts val="0"/>
              </a:spcBef>
            </a:pPr>
            <a:endParaRPr lang="en-IN" sz="1600" dirty="0">
              <a:latin typeface="Century Gothic" pitchFamily="34" charset="0"/>
            </a:endParaRPr>
          </a:p>
        </p:txBody>
      </p:sp>
    </p:spTree>
    <p:extLst>
      <p:ext uri="{BB962C8B-B14F-4D97-AF65-F5344CB8AC3E}">
        <p14:creationId xmlns:p14="http://schemas.microsoft.com/office/powerpoint/2010/main" val="4342812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3028" y="188640"/>
            <a:ext cx="8229600" cy="1143000"/>
          </a:xfrm>
        </p:spPr>
        <p:txBody>
          <a:bodyPr/>
          <a:lstStyle/>
          <a:p>
            <a:r>
              <a:rPr lang="en-IN" dirty="0"/>
              <a:t>COMPOSTING</a:t>
            </a:r>
          </a:p>
        </p:txBody>
      </p:sp>
      <p:sp>
        <p:nvSpPr>
          <p:cNvPr id="3" name="Content Placeholder 2"/>
          <p:cNvSpPr>
            <a:spLocks noGrp="1"/>
          </p:cNvSpPr>
          <p:nvPr>
            <p:ph idx="1"/>
          </p:nvPr>
        </p:nvSpPr>
        <p:spPr>
          <a:xfrm>
            <a:off x="0" y="1142984"/>
            <a:ext cx="5072066" cy="5429288"/>
          </a:xfrm>
        </p:spPr>
        <p:txBody>
          <a:bodyPr>
            <a:normAutofit fontScale="47500" lnSpcReduction="20000"/>
          </a:bodyPr>
          <a:lstStyle/>
          <a:p>
            <a:pPr algn="just">
              <a:lnSpc>
                <a:spcPct val="170000"/>
              </a:lnSpc>
            </a:pPr>
            <a:r>
              <a:rPr lang="en-US" sz="3400" dirty="0">
                <a:latin typeface="Century Gothic" pitchFamily="34" charset="0"/>
              </a:rPr>
              <a:t>Composting is the biological decomposition of organic waste under controlled aerobic condition.</a:t>
            </a:r>
          </a:p>
          <a:p>
            <a:pPr algn="just">
              <a:lnSpc>
                <a:spcPct val="170000"/>
              </a:lnSpc>
            </a:pPr>
            <a:r>
              <a:rPr lang="en-US" sz="3400" dirty="0">
                <a:latin typeface="Century Gothic" pitchFamily="34" charset="0"/>
              </a:rPr>
              <a:t>Industries as paper, agricultural and food processing give out wastes which are almost 100% organic. This organic matter can be composted to yield good manure.</a:t>
            </a:r>
          </a:p>
          <a:p>
            <a:pPr algn="just">
              <a:lnSpc>
                <a:spcPct val="170000"/>
              </a:lnSpc>
            </a:pPr>
            <a:r>
              <a:rPr lang="en-US" sz="3400" dirty="0">
                <a:latin typeface="Century Gothic" pitchFamily="34" charset="0"/>
              </a:rPr>
              <a:t>Compost is the end product obtained after subjecting the </a:t>
            </a:r>
            <a:r>
              <a:rPr lang="en-US" sz="3400" dirty="0">
                <a:solidFill>
                  <a:srgbClr val="C00000"/>
                </a:solidFill>
                <a:latin typeface="Century Gothic" pitchFamily="34" charset="0"/>
              </a:rPr>
              <a:t>organic fraction of solid waste </a:t>
            </a:r>
            <a:r>
              <a:rPr lang="en-US" sz="3400" dirty="0">
                <a:latin typeface="Century Gothic" pitchFamily="34" charset="0"/>
              </a:rPr>
              <a:t>to aerobic or anaerobic decomposition to </a:t>
            </a:r>
            <a:r>
              <a:rPr lang="en-US" sz="3400" dirty="0">
                <a:solidFill>
                  <a:srgbClr val="C00000"/>
                </a:solidFill>
                <a:latin typeface="Century Gothic" pitchFamily="34" charset="0"/>
              </a:rPr>
              <a:t>yield humus </a:t>
            </a:r>
            <a:r>
              <a:rPr lang="en-US" sz="3400" dirty="0">
                <a:latin typeface="Century Gothic" pitchFamily="34" charset="0"/>
              </a:rPr>
              <a:t>like solid, carbon dioxide, water </a:t>
            </a:r>
            <a:r>
              <a:rPr lang="en-US" sz="3400" dirty="0" err="1">
                <a:latin typeface="Century Gothic" pitchFamily="34" charset="0"/>
              </a:rPr>
              <a:t>vapour</a:t>
            </a:r>
            <a:r>
              <a:rPr lang="en-US" sz="3400" dirty="0">
                <a:latin typeface="Century Gothic" pitchFamily="34" charset="0"/>
              </a:rPr>
              <a:t> and energy.</a:t>
            </a:r>
          </a:p>
          <a:p>
            <a:endParaRPr lang="en-IN" dirty="0"/>
          </a:p>
        </p:txBody>
      </p:sp>
      <p:pic>
        <p:nvPicPr>
          <p:cNvPr id="4" name="Picture 2" descr="Compost"/>
          <p:cNvPicPr>
            <a:picLocks noChangeAspect="1" noChangeArrowheads="1"/>
          </p:cNvPicPr>
          <p:nvPr/>
        </p:nvPicPr>
        <p:blipFill>
          <a:blip r:embed="rId2">
            <a:extLst>
              <a:ext uri="{28A0092B-C50C-407E-A947-70E740481C1C}">
                <a14:useLocalDpi xmlns:a14="http://schemas.microsoft.com/office/drawing/2010/main" val="0"/>
              </a:ext>
            </a:extLst>
          </a:blip>
          <a:srcRect l="3291"/>
          <a:stretch>
            <a:fillRect/>
          </a:stretch>
        </p:blipFill>
        <p:spPr bwMode="auto">
          <a:xfrm>
            <a:off x="5286380" y="2857496"/>
            <a:ext cx="3857620" cy="225048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5" name="Rectangle 4"/>
          <p:cNvSpPr/>
          <p:nvPr/>
        </p:nvSpPr>
        <p:spPr>
          <a:xfrm>
            <a:off x="5929322" y="2071678"/>
            <a:ext cx="2857520" cy="338554"/>
          </a:xfrm>
          <a:prstGeom prst="rect">
            <a:avLst/>
          </a:prstGeom>
        </p:spPr>
        <p:txBody>
          <a:bodyPr wrap="square">
            <a:spAutoFit/>
          </a:bodyPr>
          <a:lstStyle/>
          <a:p>
            <a:r>
              <a:rPr lang="en-IN" sz="1600" b="1" dirty="0">
                <a:solidFill>
                  <a:srgbClr val="C00000"/>
                </a:solidFill>
                <a:latin typeface="Century Gothic" pitchFamily="34" charset="0"/>
              </a:rPr>
              <a:t>COMPOSTING PROCESS</a:t>
            </a:r>
          </a:p>
        </p:txBody>
      </p:sp>
    </p:spTree>
    <p:extLst>
      <p:ext uri="{BB962C8B-B14F-4D97-AF65-F5344CB8AC3E}">
        <p14:creationId xmlns:p14="http://schemas.microsoft.com/office/powerpoint/2010/main" val="180317792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MECHANISM OF COMPOSTING:</a:t>
            </a:r>
          </a:p>
        </p:txBody>
      </p:sp>
      <p:sp>
        <p:nvSpPr>
          <p:cNvPr id="3" name="Content Placeholder 2"/>
          <p:cNvSpPr>
            <a:spLocks noGrp="1"/>
          </p:cNvSpPr>
          <p:nvPr>
            <p:ph idx="1"/>
          </p:nvPr>
        </p:nvSpPr>
        <p:spPr>
          <a:xfrm>
            <a:off x="357158" y="1214422"/>
            <a:ext cx="8501122" cy="5286412"/>
          </a:xfrm>
        </p:spPr>
        <p:txBody>
          <a:bodyPr>
            <a:normAutofit fontScale="70000" lnSpcReduction="20000"/>
          </a:bodyPr>
          <a:lstStyle/>
          <a:p>
            <a:pPr algn="just">
              <a:lnSpc>
                <a:spcPct val="170000"/>
              </a:lnSpc>
            </a:pPr>
            <a:r>
              <a:rPr lang="en-US" dirty="0">
                <a:latin typeface="Century Gothic" pitchFamily="34" charset="0"/>
              </a:rPr>
              <a:t>Composting is a very complex process involving the </a:t>
            </a:r>
            <a:r>
              <a:rPr lang="en-US" dirty="0">
                <a:solidFill>
                  <a:srgbClr val="C00000"/>
                </a:solidFill>
                <a:latin typeface="Century Gothic" pitchFamily="34" charset="0"/>
              </a:rPr>
              <a:t>participation</a:t>
            </a:r>
            <a:r>
              <a:rPr lang="en-US" dirty="0">
                <a:latin typeface="Century Gothic" pitchFamily="34" charset="0"/>
              </a:rPr>
              <a:t> of several microorganisms </a:t>
            </a:r>
            <a:r>
              <a:rPr lang="en-US" dirty="0">
                <a:solidFill>
                  <a:srgbClr val="C00000"/>
                </a:solidFill>
                <a:latin typeface="Century Gothic" pitchFamily="34" charset="0"/>
              </a:rPr>
              <a:t>like bacteria</a:t>
            </a:r>
            <a:r>
              <a:rPr lang="en-US" dirty="0">
                <a:latin typeface="Century Gothic" pitchFamily="34" charset="0"/>
              </a:rPr>
              <a:t>, </a:t>
            </a:r>
            <a:r>
              <a:rPr lang="en-US" dirty="0">
                <a:solidFill>
                  <a:srgbClr val="C00000"/>
                </a:solidFill>
                <a:latin typeface="Century Gothic" pitchFamily="34" charset="0"/>
              </a:rPr>
              <a:t>actinomycetes</a:t>
            </a:r>
            <a:r>
              <a:rPr lang="en-US" dirty="0">
                <a:latin typeface="Century Gothic" pitchFamily="34" charset="0"/>
              </a:rPr>
              <a:t> and </a:t>
            </a:r>
            <a:r>
              <a:rPr lang="en-US" dirty="0">
                <a:solidFill>
                  <a:srgbClr val="C00000"/>
                </a:solidFill>
                <a:latin typeface="Century Gothic" pitchFamily="34" charset="0"/>
              </a:rPr>
              <a:t>fungi</a:t>
            </a:r>
            <a:r>
              <a:rPr lang="en-US" dirty="0">
                <a:latin typeface="Century Gothic" pitchFamily="34" charset="0"/>
              </a:rPr>
              <a:t>.</a:t>
            </a:r>
          </a:p>
          <a:p>
            <a:pPr algn="just">
              <a:lnSpc>
                <a:spcPct val="170000"/>
              </a:lnSpc>
            </a:pPr>
            <a:r>
              <a:rPr lang="en-US" dirty="0">
                <a:latin typeface="Century Gothic" pitchFamily="34" charset="0"/>
              </a:rPr>
              <a:t>The bacteria bring out the </a:t>
            </a:r>
            <a:r>
              <a:rPr lang="en-US" dirty="0">
                <a:solidFill>
                  <a:srgbClr val="C00000"/>
                </a:solidFill>
                <a:latin typeface="Century Gothic" pitchFamily="34" charset="0"/>
              </a:rPr>
              <a:t>decomposition</a:t>
            </a:r>
            <a:r>
              <a:rPr lang="en-US" dirty="0">
                <a:latin typeface="Century Gothic" pitchFamily="34" charset="0"/>
              </a:rPr>
              <a:t> of macromolecule namely proteins and lipids. Besides generating energy (heat) Fungi and actinomycetes </a:t>
            </a:r>
            <a:r>
              <a:rPr lang="en-US" dirty="0">
                <a:solidFill>
                  <a:srgbClr val="C00000"/>
                </a:solidFill>
                <a:latin typeface="Century Gothic" pitchFamily="34" charset="0"/>
              </a:rPr>
              <a:t>degrade cellulose </a:t>
            </a:r>
            <a:r>
              <a:rPr lang="en-US" dirty="0">
                <a:latin typeface="Century Gothic" pitchFamily="34" charset="0"/>
              </a:rPr>
              <a:t>and other complex organic compounds.</a:t>
            </a:r>
          </a:p>
          <a:p>
            <a:pPr algn="just">
              <a:lnSpc>
                <a:spcPct val="170000"/>
              </a:lnSpc>
            </a:pPr>
            <a:r>
              <a:rPr lang="en-US" dirty="0">
                <a:latin typeface="Century Gothic" pitchFamily="34" charset="0"/>
              </a:rPr>
              <a:t>Composting may be divided into three stages with reference to changes in temperature:</a:t>
            </a:r>
          </a:p>
          <a:p>
            <a:pPr marL="800100" lvl="2" indent="0">
              <a:lnSpc>
                <a:spcPct val="170000"/>
              </a:lnSpc>
              <a:buFont typeface="Wingdings" pitchFamily="2" charset="2"/>
              <a:buChar char="§"/>
            </a:pPr>
            <a:r>
              <a:rPr lang="en-US" b="1" dirty="0">
                <a:solidFill>
                  <a:srgbClr val="FF0000"/>
                </a:solidFill>
                <a:latin typeface="Century Gothic" pitchFamily="34" charset="0"/>
              </a:rPr>
              <a:t>Mesophilic stage</a:t>
            </a:r>
          </a:p>
          <a:p>
            <a:pPr marL="800100" lvl="2" indent="0">
              <a:lnSpc>
                <a:spcPct val="170000"/>
              </a:lnSpc>
              <a:buFont typeface="Wingdings" pitchFamily="2" charset="2"/>
              <a:buChar char="§"/>
            </a:pPr>
            <a:r>
              <a:rPr lang="en-US" b="1" dirty="0" err="1">
                <a:solidFill>
                  <a:srgbClr val="FF0000"/>
                </a:solidFill>
                <a:latin typeface="Century Gothic" pitchFamily="34" charset="0"/>
              </a:rPr>
              <a:t>Thermophilic</a:t>
            </a:r>
            <a:r>
              <a:rPr lang="en-US" b="1" dirty="0">
                <a:solidFill>
                  <a:srgbClr val="FF0000"/>
                </a:solidFill>
                <a:latin typeface="Century Gothic" pitchFamily="34" charset="0"/>
              </a:rPr>
              <a:t> stage</a:t>
            </a:r>
          </a:p>
          <a:p>
            <a:pPr marL="800100" lvl="2" indent="0">
              <a:lnSpc>
                <a:spcPct val="170000"/>
              </a:lnSpc>
              <a:buFont typeface="Wingdings" pitchFamily="2" charset="2"/>
              <a:buChar char="§"/>
            </a:pPr>
            <a:r>
              <a:rPr lang="en-US" b="1" dirty="0">
                <a:solidFill>
                  <a:srgbClr val="FF0000"/>
                </a:solidFill>
                <a:latin typeface="Century Gothic" pitchFamily="34" charset="0"/>
              </a:rPr>
              <a:t>Cooling stage</a:t>
            </a:r>
          </a:p>
        </p:txBody>
      </p:sp>
    </p:spTree>
    <p:extLst>
      <p:ext uri="{BB962C8B-B14F-4D97-AF65-F5344CB8AC3E}">
        <p14:creationId xmlns:p14="http://schemas.microsoft.com/office/powerpoint/2010/main" val="51344298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PHASE OF COMPOSTING:</a:t>
            </a:r>
          </a:p>
        </p:txBody>
      </p:sp>
      <p:pic>
        <p:nvPicPr>
          <p:cNvPr id="4" name="Picture 2" descr="Composting"/>
          <p:cNvPicPr>
            <a:picLocks noChangeAspect="1" noChangeArrowheads="1"/>
          </p:cNvPicPr>
          <p:nvPr/>
        </p:nvPicPr>
        <p:blipFill>
          <a:blip r:embed="rId2">
            <a:extLst>
              <a:ext uri="{28A0092B-C50C-407E-A947-70E740481C1C}">
                <a14:useLocalDpi xmlns:a14="http://schemas.microsoft.com/office/drawing/2010/main" val="0"/>
              </a:ext>
            </a:extLst>
          </a:blip>
          <a:srcRect l="10065" t="24924" r="14444" b="10725"/>
          <a:stretch>
            <a:fillRect/>
          </a:stretch>
        </p:blipFill>
        <p:spPr bwMode="auto">
          <a:xfrm>
            <a:off x="1013495" y="1571612"/>
            <a:ext cx="7255422" cy="46434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34429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0034" y="0"/>
            <a:ext cx="8229600" cy="758825"/>
          </a:xfrm>
        </p:spPr>
        <p:txBody>
          <a:bodyPr rtlCol="0">
            <a:noAutofit/>
          </a:bodyPr>
          <a:lstStyle/>
          <a:p>
            <a:pPr eaLnBrk="1" fontAlgn="auto" hangingPunct="1">
              <a:spcAft>
                <a:spcPts val="0"/>
              </a:spcAft>
              <a:defRPr/>
            </a:pPr>
            <a:br>
              <a:rPr lang="en-US" dirty="0">
                <a:solidFill>
                  <a:schemeClr val="tx2"/>
                </a:solidFill>
              </a:rPr>
            </a:br>
            <a:r>
              <a:rPr lang="en-US" dirty="0"/>
              <a:t>WASTE PROCESSING TECHNIQUES</a:t>
            </a:r>
          </a:p>
        </p:txBody>
      </p:sp>
      <p:sp>
        <p:nvSpPr>
          <p:cNvPr id="3" name="Content Placeholder 2"/>
          <p:cNvSpPr>
            <a:spLocks noGrp="1"/>
          </p:cNvSpPr>
          <p:nvPr>
            <p:ph idx="1"/>
          </p:nvPr>
        </p:nvSpPr>
        <p:spPr>
          <a:xfrm>
            <a:off x="285720" y="1285860"/>
            <a:ext cx="8858280" cy="5286412"/>
          </a:xfrm>
        </p:spPr>
        <p:txBody>
          <a:bodyPr rtlCol="0">
            <a:normAutofit fontScale="92500" lnSpcReduction="20000"/>
          </a:bodyPr>
          <a:lstStyle/>
          <a:p>
            <a:pPr marL="0" indent="0" eaLnBrk="1" fontAlgn="auto" hangingPunct="1">
              <a:spcAft>
                <a:spcPts val="0"/>
              </a:spcAft>
              <a:buFontTx/>
              <a:buNone/>
              <a:defRPr/>
            </a:pPr>
            <a:r>
              <a:rPr lang="en-US" dirty="0">
                <a:solidFill>
                  <a:srgbClr val="C00000"/>
                </a:solidFill>
                <a:latin typeface="Century Gothic" pitchFamily="34" charset="0"/>
              </a:rPr>
              <a:t>PURPOSE OF PROCESSING:</a:t>
            </a:r>
          </a:p>
          <a:p>
            <a:pPr algn="just" eaLnBrk="1" fontAlgn="auto" hangingPunct="1">
              <a:spcAft>
                <a:spcPts val="0"/>
              </a:spcAft>
              <a:defRPr/>
            </a:pPr>
            <a:r>
              <a:rPr lang="en-US" dirty="0">
                <a:solidFill>
                  <a:srgbClr val="002060"/>
                </a:solidFill>
                <a:latin typeface="Century Gothic" pitchFamily="34" charset="0"/>
              </a:rPr>
              <a:t>The processing of wastes helps in achieving the best possible benefit from every functional element of the solid waste management (SWM) system and, therefore, requires proper selection of techniques and equipment for every element. </a:t>
            </a:r>
          </a:p>
          <a:p>
            <a:pPr algn="just" eaLnBrk="1" fontAlgn="auto" hangingPunct="1">
              <a:spcAft>
                <a:spcPts val="0"/>
              </a:spcAft>
              <a:defRPr/>
            </a:pPr>
            <a:r>
              <a:rPr lang="en-US" dirty="0">
                <a:solidFill>
                  <a:srgbClr val="002060"/>
                </a:solidFill>
                <a:latin typeface="Century Gothic" pitchFamily="34" charset="0"/>
              </a:rPr>
              <a:t>Accordingly, the wastes that are considered suitable for further use need to be paid special attention in terms of processing, in order that we could derive maximum economical value from them. </a:t>
            </a:r>
          </a:p>
          <a:p>
            <a:pPr eaLnBrk="1" fontAlgn="auto" hangingPunct="1">
              <a:spcAft>
                <a:spcPts val="0"/>
              </a:spcAft>
              <a:defRPr/>
            </a:pPr>
            <a:endParaRPr lang="en-US"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PHASE OF COMPOSTING:</a:t>
            </a:r>
          </a:p>
        </p:txBody>
      </p:sp>
      <p:pic>
        <p:nvPicPr>
          <p:cNvPr id="5" name="Picture 4"/>
          <p:cNvPicPr>
            <a:picLocks noChangeAspect="1"/>
          </p:cNvPicPr>
          <p:nvPr/>
        </p:nvPicPr>
        <p:blipFill>
          <a:blip r:embed="rId2"/>
          <a:stretch>
            <a:fillRect/>
          </a:stretch>
        </p:blipFill>
        <p:spPr>
          <a:xfrm>
            <a:off x="285720" y="1673424"/>
            <a:ext cx="8657936" cy="5184576"/>
          </a:xfrm>
          <a:prstGeom prst="rect">
            <a:avLst/>
          </a:prstGeom>
        </p:spPr>
      </p:pic>
    </p:spTree>
    <p:extLst>
      <p:ext uri="{BB962C8B-B14F-4D97-AF65-F5344CB8AC3E}">
        <p14:creationId xmlns:p14="http://schemas.microsoft.com/office/powerpoint/2010/main" val="51344298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VERMICOMPOSTING</a:t>
            </a:r>
          </a:p>
        </p:txBody>
      </p:sp>
      <p:sp>
        <p:nvSpPr>
          <p:cNvPr id="3" name="Content Placeholder 2"/>
          <p:cNvSpPr>
            <a:spLocks noGrp="1"/>
          </p:cNvSpPr>
          <p:nvPr>
            <p:ph idx="1"/>
          </p:nvPr>
        </p:nvSpPr>
        <p:spPr>
          <a:xfrm>
            <a:off x="285720" y="1357298"/>
            <a:ext cx="8715436" cy="4857784"/>
          </a:xfrm>
        </p:spPr>
        <p:txBody>
          <a:bodyPr>
            <a:normAutofit fontScale="62500" lnSpcReduction="20000"/>
          </a:bodyPr>
          <a:lstStyle/>
          <a:p>
            <a:pPr algn="just">
              <a:lnSpc>
                <a:spcPct val="220000"/>
              </a:lnSpc>
            </a:pPr>
            <a:r>
              <a:rPr lang="en-US" dirty="0" err="1">
                <a:latin typeface="Century Gothic" pitchFamily="34" charset="0"/>
              </a:rPr>
              <a:t>Vermicomposting</a:t>
            </a:r>
            <a:r>
              <a:rPr lang="en-US" dirty="0">
                <a:latin typeface="Century Gothic" pitchFamily="34" charset="0"/>
              </a:rPr>
              <a:t> is a simple biotechnological process of composting, in which certain species of earthworms are used to enhance the process of waste conversion and produce a better end product.</a:t>
            </a:r>
          </a:p>
          <a:p>
            <a:pPr algn="just">
              <a:lnSpc>
                <a:spcPct val="220000"/>
              </a:lnSpc>
            </a:pPr>
            <a:r>
              <a:rPr lang="en-US" dirty="0" err="1">
                <a:latin typeface="Century Gothic" pitchFamily="34" charset="0"/>
              </a:rPr>
              <a:t>Vermicomposting</a:t>
            </a:r>
            <a:r>
              <a:rPr lang="en-US" dirty="0">
                <a:latin typeface="Century Gothic" pitchFamily="34" charset="0"/>
              </a:rPr>
              <a:t> differs from composting in several ways. </a:t>
            </a:r>
          </a:p>
          <a:p>
            <a:pPr marL="514350" indent="-514350" algn="just">
              <a:lnSpc>
                <a:spcPct val="220000"/>
              </a:lnSpc>
              <a:buFont typeface="+mj-lt"/>
              <a:buAutoNum type="arabicPeriod"/>
            </a:pPr>
            <a:r>
              <a:rPr lang="en-US" dirty="0">
                <a:latin typeface="Century Gothic" pitchFamily="34" charset="0"/>
              </a:rPr>
              <a:t>Utilizing microorganism’s (earthworms that are active at 10– 32°C).</a:t>
            </a:r>
          </a:p>
          <a:p>
            <a:pPr marL="514350" indent="-514350" algn="just">
              <a:lnSpc>
                <a:spcPct val="220000"/>
              </a:lnSpc>
              <a:buFont typeface="+mj-lt"/>
              <a:buAutoNum type="arabicPeriod"/>
            </a:pPr>
            <a:r>
              <a:rPr lang="en-US" dirty="0">
                <a:latin typeface="Century Gothic" pitchFamily="34" charset="0"/>
              </a:rPr>
              <a:t>The process is faster than composting (Because the material passes through the earthworm gut, a significant but not yet fully understood transformation takes place, whereby the resulting earthworm castings (worm manure) are rich in microbial activity and plant growth regulators).</a:t>
            </a:r>
            <a:endParaRPr lang="en-IN" dirty="0">
              <a:latin typeface="Century Gothic" pitchFamily="34" charset="0"/>
            </a:endParaRPr>
          </a:p>
        </p:txBody>
      </p:sp>
    </p:spTree>
    <p:extLst>
      <p:ext uri="{BB962C8B-B14F-4D97-AF65-F5344CB8AC3E}">
        <p14:creationId xmlns:p14="http://schemas.microsoft.com/office/powerpoint/2010/main" val="339810624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How To Build a Worm Tunnel Vermicomposting System | Deep Green Permacultu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9592" y="476672"/>
            <a:ext cx="7094277" cy="53285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20459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COMPOSTING</a:t>
            </a:r>
          </a:p>
        </p:txBody>
      </p:sp>
      <p:sp>
        <p:nvSpPr>
          <p:cNvPr id="102402" name="AutoShape 2" descr="PDF] A Review on Composting of Municipal Solid Waste | Semantic Scholar"/>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pic>
        <p:nvPicPr>
          <p:cNvPr id="102404" name="Picture 4" descr="PDF] A Review on Composting of Municipal Solid Waste | Semantic Scholar"/>
          <p:cNvPicPr>
            <a:picLocks noChangeAspect="1" noChangeArrowheads="1"/>
          </p:cNvPicPr>
          <p:nvPr/>
        </p:nvPicPr>
        <p:blipFill>
          <a:blip r:embed="rId2"/>
          <a:srcRect/>
          <a:stretch>
            <a:fillRect/>
          </a:stretch>
        </p:blipFill>
        <p:spPr bwMode="auto">
          <a:xfrm>
            <a:off x="571472" y="1571612"/>
            <a:ext cx="8276736" cy="3714776"/>
          </a:xfrm>
          <a:prstGeom prst="rect">
            <a:avLst/>
          </a:prstGeom>
          <a:noFill/>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cs typeface="Times New Roman" panose="02020603050405020304" pitchFamily="18" charset="0"/>
              </a:rPr>
              <a:t>COMPOSTING PROCESS</a:t>
            </a:r>
          </a:p>
        </p:txBody>
      </p:sp>
      <p:pic>
        <p:nvPicPr>
          <p:cNvPr id="3" name="Content Placeholder 2"/>
          <p:cNvPicPr>
            <a:picLocks noGrp="1" noChangeAspect="1"/>
          </p:cNvPicPr>
          <p:nvPr>
            <p:ph idx="1"/>
          </p:nvPr>
        </p:nvPicPr>
        <p:blipFill>
          <a:blip r:embed="rId2"/>
          <a:stretch>
            <a:fillRect/>
          </a:stretch>
        </p:blipFill>
        <p:spPr>
          <a:xfrm>
            <a:off x="2962275" y="3000372"/>
            <a:ext cx="6181725" cy="3667125"/>
          </a:xfrm>
          <a:prstGeom prst="rect">
            <a:avLst/>
          </a:prstGeom>
        </p:spPr>
      </p:pic>
      <p:sp>
        <p:nvSpPr>
          <p:cNvPr id="5" name="Rectangle 4"/>
          <p:cNvSpPr/>
          <p:nvPr/>
        </p:nvSpPr>
        <p:spPr>
          <a:xfrm>
            <a:off x="6429388" y="2357430"/>
            <a:ext cx="2521844" cy="369332"/>
          </a:xfrm>
          <a:prstGeom prst="rect">
            <a:avLst/>
          </a:prstGeom>
        </p:spPr>
        <p:txBody>
          <a:bodyPr wrap="none">
            <a:spAutoFit/>
          </a:bodyPr>
          <a:lstStyle/>
          <a:p>
            <a:r>
              <a:rPr lang="en-IN" b="1" dirty="0">
                <a:solidFill>
                  <a:srgbClr val="C00000"/>
                </a:solidFill>
                <a:latin typeface="Century Gothic" pitchFamily="34" charset="0"/>
                <a:cs typeface="Times New Roman" panose="02020603050405020304" pitchFamily="18" charset="0"/>
              </a:rPr>
              <a:t>Composting Process </a:t>
            </a:r>
          </a:p>
        </p:txBody>
      </p:sp>
      <p:sp>
        <p:nvSpPr>
          <p:cNvPr id="4" name="Rectangle 3"/>
          <p:cNvSpPr/>
          <p:nvPr/>
        </p:nvSpPr>
        <p:spPr>
          <a:xfrm>
            <a:off x="357158" y="1198622"/>
            <a:ext cx="8463314" cy="1168781"/>
          </a:xfrm>
          <a:prstGeom prst="rect">
            <a:avLst/>
          </a:prstGeom>
        </p:spPr>
        <p:txBody>
          <a:bodyPr wrap="square">
            <a:spAutoFit/>
          </a:bodyPr>
          <a:lstStyle/>
          <a:p>
            <a:pPr algn="just">
              <a:lnSpc>
                <a:spcPct val="200000"/>
              </a:lnSpc>
              <a:buBlip>
                <a:blip r:embed="rId3"/>
              </a:buBlip>
            </a:pPr>
            <a:r>
              <a:rPr lang="en-US" sz="1900" b="1" dirty="0">
                <a:solidFill>
                  <a:schemeClr val="tx2"/>
                </a:solidFill>
                <a:latin typeface="Century Gothic" pitchFamily="34" charset="0"/>
                <a:cs typeface="Times New Roman" pitchFamily="18" charset="0"/>
              </a:rPr>
              <a:t>Several factors contribute to the success of composting including physical, chemical, and biological processes.</a:t>
            </a:r>
          </a:p>
        </p:txBody>
      </p:sp>
    </p:spTree>
    <p:extLst>
      <p:ext uri="{BB962C8B-B14F-4D97-AF65-F5344CB8AC3E}">
        <p14:creationId xmlns:p14="http://schemas.microsoft.com/office/powerpoint/2010/main" val="14299710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a:cs typeface="Times New Roman" panose="02020603050405020304" pitchFamily="18" charset="0"/>
              </a:rPr>
              <a:t>PROCESSES AND TYPES</a:t>
            </a:r>
          </a:p>
        </p:txBody>
      </p:sp>
      <p:sp>
        <p:nvSpPr>
          <p:cNvPr id="4" name="Content Placeholder 3"/>
          <p:cNvSpPr>
            <a:spLocks noGrp="1"/>
          </p:cNvSpPr>
          <p:nvPr>
            <p:ph idx="1"/>
          </p:nvPr>
        </p:nvSpPr>
        <p:spPr>
          <a:xfrm>
            <a:off x="214282" y="928670"/>
            <a:ext cx="6572296" cy="5929330"/>
          </a:xfrm>
        </p:spPr>
        <p:txBody>
          <a:bodyPr>
            <a:noAutofit/>
          </a:bodyPr>
          <a:lstStyle/>
          <a:p>
            <a:pPr marL="0" indent="0" algn="just">
              <a:buNone/>
            </a:pPr>
            <a:r>
              <a:rPr lang="en-IN" sz="1600" dirty="0">
                <a:solidFill>
                  <a:srgbClr val="C00000"/>
                </a:solidFill>
                <a:latin typeface="Century Gothic" pitchFamily="34" charset="0"/>
              </a:rPr>
              <a:t>Biological processes:</a:t>
            </a:r>
          </a:p>
          <a:p>
            <a:pPr algn="just"/>
            <a:r>
              <a:rPr lang="en-US" sz="1600" dirty="0">
                <a:latin typeface="Century Gothic" pitchFamily="34" charset="0"/>
              </a:rPr>
              <a:t>Microorganisms such as </a:t>
            </a:r>
            <a:r>
              <a:rPr lang="en-US" sz="1600" dirty="0">
                <a:solidFill>
                  <a:srgbClr val="C00000"/>
                </a:solidFill>
                <a:latin typeface="Century Gothic" pitchFamily="34" charset="0"/>
              </a:rPr>
              <a:t>bacteria, fungi and actinomycetes </a:t>
            </a:r>
            <a:r>
              <a:rPr lang="en-US" sz="1600" dirty="0">
                <a:latin typeface="Century Gothic" pitchFamily="34" charset="0"/>
              </a:rPr>
              <a:t>as well as </a:t>
            </a:r>
            <a:r>
              <a:rPr lang="en-US" sz="1600" dirty="0">
                <a:solidFill>
                  <a:srgbClr val="C00000"/>
                </a:solidFill>
                <a:latin typeface="Century Gothic" pitchFamily="34" charset="0"/>
              </a:rPr>
              <a:t>larger organisms </a:t>
            </a:r>
            <a:r>
              <a:rPr lang="en-US" sz="1600" dirty="0">
                <a:latin typeface="Century Gothic" pitchFamily="34" charset="0"/>
              </a:rPr>
              <a:t>such as </a:t>
            </a:r>
            <a:r>
              <a:rPr lang="en-US" sz="1600" dirty="0">
                <a:solidFill>
                  <a:srgbClr val="C00000"/>
                </a:solidFill>
                <a:latin typeface="Century Gothic" pitchFamily="34" charset="0"/>
              </a:rPr>
              <a:t>insects and earthworms </a:t>
            </a:r>
            <a:r>
              <a:rPr lang="en-US" sz="1600" dirty="0">
                <a:latin typeface="Century Gothic" pitchFamily="34" charset="0"/>
              </a:rPr>
              <a:t>play an active role in decomposing the organic materials. </a:t>
            </a:r>
          </a:p>
          <a:p>
            <a:pPr algn="just"/>
            <a:r>
              <a:rPr lang="en-US" sz="1600" dirty="0">
                <a:latin typeface="Century Gothic" pitchFamily="34" charset="0"/>
              </a:rPr>
              <a:t>As </a:t>
            </a:r>
            <a:r>
              <a:rPr lang="en-US" sz="1600" dirty="0">
                <a:solidFill>
                  <a:srgbClr val="C00000"/>
                </a:solidFill>
                <a:latin typeface="Century Gothic" pitchFamily="34" charset="0"/>
              </a:rPr>
              <a:t>microorganisms</a:t>
            </a:r>
            <a:r>
              <a:rPr lang="en-US" sz="1600" dirty="0">
                <a:latin typeface="Century Gothic" pitchFamily="34" charset="0"/>
              </a:rPr>
              <a:t> begin to decompose the organic material, they break down organic matter and produce </a:t>
            </a:r>
            <a:r>
              <a:rPr lang="en-US" sz="1600" dirty="0">
                <a:solidFill>
                  <a:srgbClr val="C00000"/>
                </a:solidFill>
                <a:latin typeface="Century Gothic" pitchFamily="34" charset="0"/>
              </a:rPr>
              <a:t>carbon dioxide, water, heat and humus </a:t>
            </a:r>
            <a:r>
              <a:rPr lang="en-US" sz="1600" dirty="0">
                <a:latin typeface="Century Gothic" pitchFamily="34" charset="0"/>
              </a:rPr>
              <a:t>(the relatively stable organic end product). This humus end product is compost. </a:t>
            </a:r>
          </a:p>
          <a:p>
            <a:pPr algn="just"/>
            <a:r>
              <a:rPr lang="en-US" sz="1600" dirty="0">
                <a:latin typeface="Century Gothic" pitchFamily="34" charset="0"/>
              </a:rPr>
              <a:t>Under optimal conditions, composting proceeds through the following four phases</a:t>
            </a:r>
          </a:p>
          <a:p>
            <a:pPr marL="715963" indent="0" algn="just"/>
            <a:r>
              <a:rPr lang="en-US" sz="1600" dirty="0">
                <a:latin typeface="Century Gothic" pitchFamily="34" charset="0"/>
              </a:rPr>
              <a:t>(</a:t>
            </a:r>
            <a:r>
              <a:rPr lang="en-US" sz="1600" dirty="0" err="1">
                <a:latin typeface="Century Gothic" pitchFamily="34" charset="0"/>
              </a:rPr>
              <a:t>i</a:t>
            </a:r>
            <a:r>
              <a:rPr lang="en-US" sz="1600" dirty="0">
                <a:latin typeface="Century Gothic" pitchFamily="34" charset="0"/>
              </a:rPr>
              <a:t>) Mesophilic, or moderate-temperature phase</a:t>
            </a:r>
          </a:p>
          <a:p>
            <a:pPr marL="715963" indent="0" algn="just"/>
            <a:r>
              <a:rPr lang="en-US" sz="1600" dirty="0">
                <a:latin typeface="Century Gothic" pitchFamily="34" charset="0"/>
              </a:rPr>
              <a:t>(ii) </a:t>
            </a:r>
            <a:r>
              <a:rPr lang="en-US" sz="1600" dirty="0" err="1">
                <a:latin typeface="Century Gothic" pitchFamily="34" charset="0"/>
              </a:rPr>
              <a:t>Thermophilic</a:t>
            </a:r>
            <a:r>
              <a:rPr lang="en-US" sz="1600" dirty="0">
                <a:latin typeface="Century Gothic" pitchFamily="34" charset="0"/>
              </a:rPr>
              <a:t>, or high-temperature phase</a:t>
            </a:r>
          </a:p>
          <a:p>
            <a:pPr marL="715963" indent="0" algn="just"/>
            <a:r>
              <a:rPr lang="en-US" sz="1600" dirty="0">
                <a:latin typeface="Century Gothic" pitchFamily="34" charset="0"/>
              </a:rPr>
              <a:t>(iii) Cooling phase</a:t>
            </a:r>
          </a:p>
          <a:p>
            <a:pPr marL="715963" indent="0" algn="just"/>
            <a:r>
              <a:rPr lang="en-US" sz="1600" dirty="0">
                <a:latin typeface="Century Gothic" pitchFamily="34" charset="0"/>
              </a:rPr>
              <a:t>(iv) Maturation or curing phase</a:t>
            </a:r>
          </a:p>
          <a:p>
            <a:pPr algn="just">
              <a:buFont typeface="Arial" panose="020B0604020202020204" pitchFamily="34" charset="0"/>
              <a:buChar char="•"/>
            </a:pPr>
            <a:endParaRPr lang="en-US" sz="1800" dirty="0"/>
          </a:p>
          <a:p>
            <a:pPr algn="just">
              <a:buFont typeface="Arial" panose="020B0604020202020204" pitchFamily="34" charset="0"/>
              <a:buChar char="•"/>
            </a:pPr>
            <a:endParaRPr lang="en-IN" sz="1800" dirty="0"/>
          </a:p>
        </p:txBody>
      </p:sp>
      <p:pic>
        <p:nvPicPr>
          <p:cNvPr id="49154" name="Picture 2" descr="Temperature Ranges of Mesophilic and Thermophilic Bacteria (Adapted... |  Download Scientific Diagram"/>
          <p:cNvPicPr>
            <a:picLocks noChangeAspect="1" noChangeArrowheads="1"/>
          </p:cNvPicPr>
          <p:nvPr/>
        </p:nvPicPr>
        <p:blipFill>
          <a:blip r:embed="rId2"/>
          <a:srcRect l="5260" r="5329"/>
          <a:stretch>
            <a:fillRect/>
          </a:stretch>
        </p:blipFill>
        <p:spPr bwMode="auto">
          <a:xfrm>
            <a:off x="5883270" y="4714884"/>
            <a:ext cx="3260730" cy="214311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27915438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1214422"/>
            <a:ext cx="9144000" cy="5429288"/>
          </a:xfrm>
        </p:spPr>
        <p:txBody>
          <a:bodyPr>
            <a:noAutofit/>
          </a:bodyPr>
          <a:lstStyle/>
          <a:p>
            <a:pPr marL="571500" indent="-571500">
              <a:buAutoNum type="romanLcParenBoth"/>
            </a:pPr>
            <a:r>
              <a:rPr lang="en-US" sz="1900" dirty="0">
                <a:solidFill>
                  <a:srgbClr val="C00000"/>
                </a:solidFill>
                <a:latin typeface="Century Gothic" pitchFamily="34" charset="0"/>
              </a:rPr>
              <a:t>MESOPHILIC, OR MODERATE-TEMPERATURE PHASE: </a:t>
            </a:r>
          </a:p>
          <a:p>
            <a:pPr algn="just"/>
            <a:r>
              <a:rPr lang="en-US" sz="1700" dirty="0">
                <a:latin typeface="Century Gothic" pitchFamily="34" charset="0"/>
              </a:rPr>
              <a:t>Compost bacteria combine carbon with oxygen to produce carbon dioxide and energy. </a:t>
            </a:r>
          </a:p>
          <a:p>
            <a:pPr algn="just"/>
            <a:r>
              <a:rPr lang="en-US" sz="1700" dirty="0">
                <a:latin typeface="Century Gothic" pitchFamily="34" charset="0"/>
              </a:rPr>
              <a:t>The microorganisms for reproduction and growth use some of the energy and the rest is generated as heat. </a:t>
            </a:r>
          </a:p>
          <a:p>
            <a:pPr algn="just"/>
            <a:r>
              <a:rPr lang="en-US" sz="1700" dirty="0">
                <a:latin typeface="Century Gothic" pitchFamily="34" charset="0"/>
              </a:rPr>
              <a:t>When a pile of organic refuse begins to undergo the composting process, mesophilic bacteria proliferate, raising the temperature of the composting mass up to 44°C. This is the first stage of the composting process. </a:t>
            </a:r>
          </a:p>
          <a:p>
            <a:pPr algn="just"/>
            <a:r>
              <a:rPr lang="en-US" sz="1700" dirty="0">
                <a:latin typeface="Century Gothic" pitchFamily="34" charset="0"/>
              </a:rPr>
              <a:t>These mesophilic bacteria can include E. coli and other bacteria from the human intestinal tract, but these soon become increasingly inhibited by the temperature, as the </a:t>
            </a:r>
            <a:r>
              <a:rPr lang="en-US" sz="1700" dirty="0" err="1">
                <a:latin typeface="Century Gothic" pitchFamily="34" charset="0"/>
              </a:rPr>
              <a:t>thermophilic</a:t>
            </a:r>
            <a:r>
              <a:rPr lang="en-US" sz="1700" dirty="0">
                <a:latin typeface="Century Gothic" pitchFamily="34" charset="0"/>
              </a:rPr>
              <a:t> bacteria take over in the transition range of 44°C – 52°C. </a:t>
            </a:r>
            <a:endParaRPr lang="en-IN" sz="1700" dirty="0">
              <a:latin typeface="Century Gothic" pitchFamily="34" charset="0"/>
            </a:endParaRPr>
          </a:p>
        </p:txBody>
      </p:sp>
      <p:sp>
        <p:nvSpPr>
          <p:cNvPr id="4" name="Title 1"/>
          <p:cNvSpPr>
            <a:spLocks noGrp="1"/>
          </p:cNvSpPr>
          <p:nvPr>
            <p:ph type="title"/>
          </p:nvPr>
        </p:nvSpPr>
        <p:spPr>
          <a:xfrm>
            <a:off x="457200" y="260648"/>
            <a:ext cx="8229600" cy="1170980"/>
          </a:xfrm>
        </p:spPr>
        <p:txBody>
          <a:bodyPr>
            <a:normAutofit/>
          </a:bodyPr>
          <a:lstStyle/>
          <a:p>
            <a:r>
              <a:rPr lang="en-IN" dirty="0">
                <a:cs typeface="Times New Roman" panose="02020603050405020304" pitchFamily="18" charset="0"/>
              </a:rPr>
              <a:t>PROCESSES AND TYPES</a:t>
            </a:r>
          </a:p>
        </p:txBody>
      </p:sp>
    </p:spTree>
    <p:extLst>
      <p:ext uri="{BB962C8B-B14F-4D97-AF65-F5344CB8AC3E}">
        <p14:creationId xmlns:p14="http://schemas.microsoft.com/office/powerpoint/2010/main" val="242765361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85720" y="1214422"/>
            <a:ext cx="8643998" cy="5429288"/>
          </a:xfrm>
        </p:spPr>
        <p:txBody>
          <a:bodyPr>
            <a:noAutofit/>
          </a:bodyPr>
          <a:lstStyle/>
          <a:p>
            <a:pPr marL="0" indent="0">
              <a:buNone/>
            </a:pPr>
            <a:r>
              <a:rPr lang="en-US" sz="1800" dirty="0">
                <a:solidFill>
                  <a:srgbClr val="C00000"/>
                </a:solidFill>
                <a:latin typeface="Century Gothic" pitchFamily="34" charset="0"/>
              </a:rPr>
              <a:t>THERMOPHILIC, OR HIGH-TEMPERATURE PHASE: </a:t>
            </a:r>
          </a:p>
          <a:p>
            <a:pPr algn="just"/>
            <a:r>
              <a:rPr lang="en-US" sz="1600" dirty="0">
                <a:latin typeface="Century Gothic" pitchFamily="34" charset="0"/>
              </a:rPr>
              <a:t>In the second stage of the process, the </a:t>
            </a:r>
            <a:r>
              <a:rPr lang="en-US" sz="1600" dirty="0" err="1">
                <a:solidFill>
                  <a:srgbClr val="C00000"/>
                </a:solidFill>
                <a:latin typeface="Century Gothic" pitchFamily="34" charset="0"/>
              </a:rPr>
              <a:t>thermophilic</a:t>
            </a:r>
            <a:r>
              <a:rPr lang="en-US" sz="1600" dirty="0">
                <a:latin typeface="Century Gothic" pitchFamily="34" charset="0"/>
              </a:rPr>
              <a:t> microorganisms are very active and produce heat. </a:t>
            </a:r>
          </a:p>
          <a:p>
            <a:pPr algn="just"/>
            <a:r>
              <a:rPr lang="en-US" sz="1600" dirty="0">
                <a:latin typeface="Century Gothic" pitchFamily="34" charset="0"/>
              </a:rPr>
              <a:t>This stage can continue up to about </a:t>
            </a:r>
            <a:r>
              <a:rPr lang="en-US" sz="1600" dirty="0">
                <a:solidFill>
                  <a:srgbClr val="C00000"/>
                </a:solidFill>
                <a:latin typeface="Century Gothic" pitchFamily="34" charset="0"/>
              </a:rPr>
              <a:t>70°C</a:t>
            </a:r>
            <a:r>
              <a:rPr lang="en-US" sz="1600" dirty="0">
                <a:latin typeface="Century Gothic" pitchFamily="34" charset="0"/>
              </a:rPr>
              <a:t>, although such high temperatures are neither common nor desirable in compost. </a:t>
            </a:r>
          </a:p>
          <a:p>
            <a:pPr algn="just"/>
            <a:r>
              <a:rPr lang="en-US" sz="1600" dirty="0">
                <a:latin typeface="Century Gothic" pitchFamily="34" charset="0"/>
              </a:rPr>
              <a:t>This </a:t>
            </a:r>
            <a:r>
              <a:rPr lang="en-US" sz="1600" dirty="0">
                <a:solidFill>
                  <a:srgbClr val="C00000"/>
                </a:solidFill>
                <a:latin typeface="Century Gothic" pitchFamily="34" charset="0"/>
              </a:rPr>
              <a:t>heating stage takes place rather quickly </a:t>
            </a:r>
            <a:r>
              <a:rPr lang="en-US" sz="1600" dirty="0">
                <a:latin typeface="Century Gothic" pitchFamily="34" charset="0"/>
              </a:rPr>
              <a:t>and may last only a few days, </a:t>
            </a:r>
            <a:r>
              <a:rPr lang="en-US" sz="1600" dirty="0">
                <a:solidFill>
                  <a:srgbClr val="C00000"/>
                </a:solidFill>
                <a:latin typeface="Century Gothic" pitchFamily="34" charset="0"/>
              </a:rPr>
              <a:t>weeks, or months</a:t>
            </a:r>
            <a:r>
              <a:rPr lang="en-US" sz="1600" dirty="0">
                <a:latin typeface="Century Gothic" pitchFamily="34" charset="0"/>
              </a:rPr>
              <a:t>. It tends to remain </a:t>
            </a:r>
            <a:r>
              <a:rPr lang="en-US" sz="1600" dirty="0" err="1">
                <a:latin typeface="Century Gothic" pitchFamily="34" charset="0"/>
              </a:rPr>
              <a:t>localised</a:t>
            </a:r>
            <a:r>
              <a:rPr lang="en-US" sz="1600" dirty="0">
                <a:latin typeface="Century Gothic" pitchFamily="34" charset="0"/>
              </a:rPr>
              <a:t> in the upper portion of a compost pile where the fresh material is being added, whereas in batch compost, the entire composting mass may be </a:t>
            </a:r>
            <a:r>
              <a:rPr lang="en-US" sz="1600" dirty="0" err="1">
                <a:latin typeface="Century Gothic" pitchFamily="34" charset="0"/>
              </a:rPr>
              <a:t>thermophilic</a:t>
            </a:r>
            <a:r>
              <a:rPr lang="en-US" sz="1600" dirty="0">
                <a:latin typeface="Century Gothic" pitchFamily="34" charset="0"/>
              </a:rPr>
              <a:t> all at once. </a:t>
            </a:r>
          </a:p>
          <a:p>
            <a:pPr algn="just"/>
            <a:r>
              <a:rPr lang="en-US" sz="1600" dirty="0">
                <a:latin typeface="Century Gothic" pitchFamily="34" charset="0"/>
              </a:rPr>
              <a:t>After the </a:t>
            </a:r>
            <a:r>
              <a:rPr lang="en-US" sz="1600" dirty="0" err="1">
                <a:latin typeface="Century Gothic" pitchFamily="34" charset="0"/>
              </a:rPr>
              <a:t>thermophilic</a:t>
            </a:r>
            <a:r>
              <a:rPr lang="en-US" sz="1600" dirty="0">
                <a:latin typeface="Century Gothic" pitchFamily="34" charset="0"/>
              </a:rPr>
              <a:t> heating period, the manure will appear to have been digested, but the coarser organic material will not be digested. </a:t>
            </a:r>
          </a:p>
          <a:p>
            <a:pPr algn="just"/>
            <a:r>
              <a:rPr lang="en-US" sz="1600" dirty="0">
                <a:latin typeface="Century Gothic" pitchFamily="34" charset="0"/>
              </a:rPr>
              <a:t>This is when the third stage of composting, i.e., the cooling phase, takes place.</a:t>
            </a:r>
            <a:endParaRPr lang="en-IN" sz="1600" dirty="0">
              <a:latin typeface="Century Gothic" pitchFamily="34" charset="0"/>
            </a:endParaRPr>
          </a:p>
        </p:txBody>
      </p:sp>
      <p:sp>
        <p:nvSpPr>
          <p:cNvPr id="6" name="Title 1"/>
          <p:cNvSpPr>
            <a:spLocks noGrp="1"/>
          </p:cNvSpPr>
          <p:nvPr>
            <p:ph type="title"/>
          </p:nvPr>
        </p:nvSpPr>
        <p:spPr>
          <a:xfrm>
            <a:off x="457200" y="260648"/>
            <a:ext cx="8229600" cy="1170980"/>
          </a:xfrm>
        </p:spPr>
        <p:txBody>
          <a:bodyPr>
            <a:normAutofit/>
          </a:bodyPr>
          <a:lstStyle/>
          <a:p>
            <a:r>
              <a:rPr lang="en-IN" dirty="0">
                <a:cs typeface="Times New Roman" panose="02020603050405020304" pitchFamily="18" charset="0"/>
              </a:rPr>
              <a:t>PROCESSES AND TYPES</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8832438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14282" y="1071546"/>
            <a:ext cx="8929718" cy="4525963"/>
          </a:xfrm>
        </p:spPr>
        <p:txBody>
          <a:bodyPr>
            <a:noAutofit/>
          </a:bodyPr>
          <a:lstStyle/>
          <a:p>
            <a:pPr marL="0" indent="0">
              <a:buNone/>
            </a:pPr>
            <a:r>
              <a:rPr lang="en-US" sz="1700" dirty="0">
                <a:solidFill>
                  <a:srgbClr val="C00000"/>
                </a:solidFill>
                <a:latin typeface="Century Gothic" pitchFamily="34" charset="0"/>
              </a:rPr>
              <a:t>COOLING PHASE:</a:t>
            </a:r>
          </a:p>
          <a:p>
            <a:r>
              <a:rPr lang="en-US" sz="1700" dirty="0">
                <a:solidFill>
                  <a:srgbClr val="C00000"/>
                </a:solidFill>
                <a:latin typeface="Century Gothic" pitchFamily="34" charset="0"/>
              </a:rPr>
              <a:t> </a:t>
            </a:r>
            <a:r>
              <a:rPr lang="en-US" sz="1700" dirty="0">
                <a:latin typeface="Century Gothic" pitchFamily="34" charset="0"/>
              </a:rPr>
              <a:t>During this phase, the microorganisms that were replaced by the </a:t>
            </a:r>
            <a:r>
              <a:rPr lang="en-US" sz="1700" dirty="0">
                <a:solidFill>
                  <a:srgbClr val="C00000"/>
                </a:solidFill>
                <a:latin typeface="Century Gothic" pitchFamily="34" charset="0"/>
              </a:rPr>
              <a:t>thermophiles </a:t>
            </a:r>
            <a:r>
              <a:rPr lang="en-US" sz="1700" dirty="0">
                <a:latin typeface="Century Gothic" pitchFamily="34" charset="0"/>
              </a:rPr>
              <a:t>migrate back into the compost and digest the more resistant organic materials.</a:t>
            </a:r>
          </a:p>
          <a:p>
            <a:r>
              <a:rPr lang="en-US" sz="1700" dirty="0">
                <a:latin typeface="Century Gothic" pitchFamily="34" charset="0"/>
              </a:rPr>
              <a:t> Fungi and microorganisms such as earthworms and sow bugs that break the coarser elements down into humus also move back in.</a:t>
            </a:r>
          </a:p>
          <a:p>
            <a:pPr marL="0" indent="0">
              <a:buNone/>
            </a:pPr>
            <a:r>
              <a:rPr lang="en-US" sz="1700" dirty="0">
                <a:solidFill>
                  <a:srgbClr val="C00000"/>
                </a:solidFill>
                <a:latin typeface="Century Gothic" pitchFamily="34" charset="0"/>
              </a:rPr>
              <a:t>MATURATION OR CURING PHASE: </a:t>
            </a:r>
          </a:p>
          <a:p>
            <a:pPr algn="just"/>
            <a:r>
              <a:rPr lang="en-US" sz="1700" dirty="0">
                <a:latin typeface="Century Gothic" pitchFamily="34" charset="0"/>
              </a:rPr>
              <a:t>The final stage of the composting process is </a:t>
            </a:r>
            <a:r>
              <a:rPr lang="en-US" sz="1700" dirty="0">
                <a:solidFill>
                  <a:srgbClr val="C00000"/>
                </a:solidFill>
                <a:latin typeface="Century Gothic" pitchFamily="34" charset="0"/>
              </a:rPr>
              <a:t>called curing, ageing, or maturing </a:t>
            </a:r>
            <a:r>
              <a:rPr lang="en-US" sz="1700" dirty="0">
                <a:latin typeface="Century Gothic" pitchFamily="34" charset="0"/>
              </a:rPr>
              <a:t>stage, and is a long and important one</a:t>
            </a:r>
          </a:p>
          <a:p>
            <a:pPr algn="just"/>
            <a:r>
              <a:rPr lang="en-US" sz="1700" dirty="0">
                <a:latin typeface="Century Gothic" pitchFamily="34" charset="0"/>
              </a:rPr>
              <a:t>A long curing period (e.g., a year after the </a:t>
            </a:r>
            <a:r>
              <a:rPr lang="en-US" sz="1700" dirty="0" err="1">
                <a:latin typeface="Century Gothic" pitchFamily="34" charset="0"/>
              </a:rPr>
              <a:t>thermophilic</a:t>
            </a:r>
            <a:r>
              <a:rPr lang="en-US" sz="1700" dirty="0">
                <a:latin typeface="Century Gothic" pitchFamily="34" charset="0"/>
              </a:rPr>
              <a:t> stage) adds a safety net for </a:t>
            </a:r>
            <a:r>
              <a:rPr lang="en-US" sz="1700" dirty="0">
                <a:solidFill>
                  <a:srgbClr val="C00000"/>
                </a:solidFill>
                <a:latin typeface="Century Gothic" pitchFamily="34" charset="0"/>
              </a:rPr>
              <a:t>pathogen destruction</a:t>
            </a:r>
            <a:r>
              <a:rPr lang="en-US" sz="1700" dirty="0">
                <a:latin typeface="Century Gothic" pitchFamily="34" charset="0"/>
              </a:rPr>
              <a:t>. </a:t>
            </a:r>
          </a:p>
          <a:p>
            <a:pPr algn="just"/>
            <a:r>
              <a:rPr lang="en-US" sz="1700" dirty="0">
                <a:latin typeface="Century Gothic" pitchFamily="34" charset="0"/>
              </a:rPr>
              <a:t>Many pathogens have a limited period of viability in the soil, and the longer they are subjected to the microbiological competition of the compost pile the more likely they will die a swift death. </a:t>
            </a:r>
            <a:endParaRPr lang="en-IN" sz="1700" dirty="0">
              <a:latin typeface="Century Gothic" pitchFamily="34" charset="0"/>
            </a:endParaRPr>
          </a:p>
        </p:txBody>
      </p:sp>
      <p:sp>
        <p:nvSpPr>
          <p:cNvPr id="4" name="Title 1"/>
          <p:cNvSpPr>
            <a:spLocks noGrp="1"/>
          </p:cNvSpPr>
          <p:nvPr>
            <p:ph type="title"/>
          </p:nvPr>
        </p:nvSpPr>
        <p:spPr>
          <a:xfrm>
            <a:off x="642910" y="0"/>
            <a:ext cx="8229600" cy="1170980"/>
          </a:xfrm>
        </p:spPr>
        <p:txBody>
          <a:bodyPr>
            <a:normAutofit/>
          </a:bodyPr>
          <a:lstStyle/>
          <a:p>
            <a:r>
              <a:rPr lang="en-IN" dirty="0">
                <a:cs typeface="Times New Roman" panose="02020603050405020304" pitchFamily="18" charset="0"/>
              </a:rPr>
              <a:t>PROCESSES AND TYPES</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296027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9512" y="1124744"/>
            <a:ext cx="8712968" cy="4525963"/>
          </a:xfrm>
        </p:spPr>
        <p:txBody>
          <a:bodyPr>
            <a:noAutofit/>
          </a:bodyPr>
          <a:lstStyle/>
          <a:p>
            <a:pPr marL="0" indent="0">
              <a:lnSpc>
                <a:spcPct val="200000"/>
              </a:lnSpc>
            </a:pPr>
            <a:r>
              <a:rPr lang="en-IN" sz="1800" dirty="0">
                <a:solidFill>
                  <a:srgbClr val="C00000"/>
                </a:solidFill>
                <a:latin typeface="Century Gothic" pitchFamily="34" charset="0"/>
              </a:rPr>
              <a:t>CHEMICAL PROCESSES: </a:t>
            </a:r>
          </a:p>
          <a:p>
            <a:pPr marL="0" indent="0" algn="just">
              <a:lnSpc>
                <a:spcPct val="200000"/>
              </a:lnSpc>
            </a:pPr>
            <a:r>
              <a:rPr lang="en-US" sz="1800" dirty="0">
                <a:latin typeface="Century Gothic" pitchFamily="34" charset="0"/>
              </a:rPr>
              <a:t>Several factors determine the chemical environment for composting includes</a:t>
            </a:r>
          </a:p>
          <a:p>
            <a:pPr algn="just">
              <a:lnSpc>
                <a:spcPct val="200000"/>
              </a:lnSpc>
            </a:pPr>
            <a:r>
              <a:rPr lang="en-US" sz="1800" dirty="0">
                <a:solidFill>
                  <a:srgbClr val="C00000"/>
                </a:solidFill>
                <a:latin typeface="Century Gothic" pitchFamily="34" charset="0"/>
              </a:rPr>
              <a:t>PRESENCE OF AN ADEQUATE CARBON FOOD/ENERGY SOURCE</a:t>
            </a:r>
          </a:p>
          <a:p>
            <a:pPr marL="536575" indent="-177800" algn="just">
              <a:lnSpc>
                <a:spcPct val="200000"/>
              </a:lnSpc>
            </a:pPr>
            <a:r>
              <a:rPr lang="en-US" sz="1800" dirty="0">
                <a:latin typeface="Century Gothic" pitchFamily="34" charset="0"/>
              </a:rPr>
              <a:t>For their carbon/energy source, microorganisms in the composting process rely on carbon in the organic material, unlike higher plants that rely on carbon dioxide and sunlight. </a:t>
            </a:r>
          </a:p>
          <a:p>
            <a:pPr marL="536575" indent="-177800" algn="just">
              <a:lnSpc>
                <a:spcPct val="200000"/>
              </a:lnSpc>
            </a:pPr>
            <a:r>
              <a:rPr lang="en-US" sz="1800" dirty="0">
                <a:latin typeface="Century Gothic" pitchFamily="34" charset="0"/>
              </a:rPr>
              <a:t>The carbon contained in natural or human-based organic materials may or may not be biodegradable.</a:t>
            </a:r>
          </a:p>
        </p:txBody>
      </p:sp>
      <p:sp>
        <p:nvSpPr>
          <p:cNvPr id="4" name="Title 1"/>
          <p:cNvSpPr>
            <a:spLocks noGrp="1"/>
          </p:cNvSpPr>
          <p:nvPr>
            <p:ph type="title"/>
          </p:nvPr>
        </p:nvSpPr>
        <p:spPr>
          <a:xfrm>
            <a:off x="471340" y="254524"/>
            <a:ext cx="8215460" cy="817022"/>
          </a:xfrm>
        </p:spPr>
        <p:txBody>
          <a:bodyPr>
            <a:normAutofit/>
          </a:bodyPr>
          <a:lstStyle/>
          <a:p>
            <a:r>
              <a:rPr lang="en-IN" dirty="0">
                <a:cs typeface="Times New Roman" panose="02020603050405020304" pitchFamily="18" charset="0"/>
              </a:rPr>
              <a:t>PROCESSES AND TYPES</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99507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57158" y="1285860"/>
            <a:ext cx="8501122" cy="5286412"/>
          </a:xfrm>
        </p:spPr>
        <p:txBody>
          <a:bodyPr rtlCol="0">
            <a:normAutofit fontScale="77500" lnSpcReduction="20000"/>
          </a:bodyPr>
          <a:lstStyle/>
          <a:p>
            <a:pPr marL="0" indent="0" algn="just" eaLnBrk="1" fontAlgn="auto" hangingPunct="1">
              <a:spcAft>
                <a:spcPts val="0"/>
              </a:spcAft>
              <a:buFontTx/>
              <a:buNone/>
              <a:defRPr/>
            </a:pPr>
            <a:r>
              <a:rPr lang="en-US" dirty="0">
                <a:latin typeface="Century Gothic" pitchFamily="34" charset="0"/>
              </a:rPr>
              <a:t>The purposes of processing, essentially, are</a:t>
            </a:r>
          </a:p>
          <a:p>
            <a:pPr algn="just" eaLnBrk="1" fontAlgn="auto" hangingPunct="1">
              <a:spcAft>
                <a:spcPts val="0"/>
              </a:spcAft>
              <a:defRPr/>
            </a:pPr>
            <a:r>
              <a:rPr lang="en-US" dirty="0">
                <a:latin typeface="Century Gothic" pitchFamily="34" charset="0"/>
              </a:rPr>
              <a:t>(</a:t>
            </a:r>
            <a:r>
              <a:rPr lang="en-US" dirty="0" err="1">
                <a:latin typeface="Century Gothic" pitchFamily="34" charset="0"/>
              </a:rPr>
              <a:t>i</a:t>
            </a:r>
            <a:r>
              <a:rPr lang="en-US" dirty="0">
                <a:latin typeface="Century Gothic" pitchFamily="34" charset="0"/>
              </a:rPr>
              <a:t>) Improving efficiency of SWM system: Various processing techniques are available to improve the efficiency of SWM system. For example, before waste papers are reused, they are usually baled to reduce transporting and storage volume requirements. In some cases, wastes are baled to reduce the haul costs at disposal site, where solid wastes are compacted to use the available land effectively. If solid wastes are to be transported hydraulically and pneumatically, some form of shredding is also required. Shredding is also used to improve the efficiency of the disposal site.</a:t>
            </a:r>
          </a:p>
        </p:txBody>
      </p:sp>
      <p:sp>
        <p:nvSpPr>
          <p:cNvPr id="4" name="Title 1"/>
          <p:cNvSpPr>
            <a:spLocks noGrp="1"/>
          </p:cNvSpPr>
          <p:nvPr>
            <p:ph type="title"/>
          </p:nvPr>
        </p:nvSpPr>
        <p:spPr>
          <a:xfrm>
            <a:off x="500034" y="0"/>
            <a:ext cx="8229600" cy="758825"/>
          </a:xfrm>
        </p:spPr>
        <p:txBody>
          <a:bodyPr rtlCol="0">
            <a:noAutofit/>
          </a:bodyPr>
          <a:lstStyle/>
          <a:p>
            <a:pPr eaLnBrk="1" fontAlgn="auto" hangingPunct="1">
              <a:spcAft>
                <a:spcPts val="0"/>
              </a:spcAft>
              <a:defRPr/>
            </a:pPr>
            <a:br>
              <a:rPr lang="en-US" dirty="0">
                <a:solidFill>
                  <a:schemeClr val="tx2"/>
                </a:solidFill>
              </a:rPr>
            </a:br>
            <a:r>
              <a:rPr lang="en-US" dirty="0"/>
              <a:t>WASTE PROCESSING TECHNIQUES</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9512" y="1124744"/>
            <a:ext cx="8712968" cy="5376090"/>
          </a:xfrm>
        </p:spPr>
        <p:txBody>
          <a:bodyPr>
            <a:noAutofit/>
          </a:bodyPr>
          <a:lstStyle/>
          <a:p>
            <a:pPr algn="just">
              <a:lnSpc>
                <a:spcPct val="200000"/>
              </a:lnSpc>
              <a:buNone/>
            </a:pPr>
            <a:r>
              <a:rPr lang="en-US" sz="1600" dirty="0">
                <a:solidFill>
                  <a:srgbClr val="C00000"/>
                </a:solidFill>
                <a:latin typeface="Century Gothic" pitchFamily="34" charset="0"/>
              </a:rPr>
              <a:t>BALANCED AMOUNT OF NUTRIENTS</a:t>
            </a:r>
          </a:p>
          <a:p>
            <a:pPr marL="536575" indent="-177800" algn="just">
              <a:lnSpc>
                <a:spcPct val="200000"/>
              </a:lnSpc>
            </a:pPr>
            <a:r>
              <a:rPr lang="en-US" sz="1600" dirty="0">
                <a:latin typeface="Century Gothic" pitchFamily="34" charset="0"/>
              </a:rPr>
              <a:t>To aid the decomposition process, the bulk of the organic matter should be carbon with just enough nitrogen. </a:t>
            </a:r>
          </a:p>
          <a:p>
            <a:pPr marL="536575" indent="-177800" algn="just">
              <a:lnSpc>
                <a:spcPct val="200000"/>
              </a:lnSpc>
            </a:pPr>
            <a:r>
              <a:rPr lang="en-US" sz="1600" dirty="0">
                <a:latin typeface="Century Gothic" pitchFamily="34" charset="0"/>
              </a:rPr>
              <a:t>In general, an initial ratio of 30:1 (C: N or Carbon: Nitrogen) is considered ideal. Higher ratios tend to retard the process of decomposition, while ratios below </a:t>
            </a:r>
            <a:r>
              <a:rPr lang="en-US" sz="1600" dirty="0">
                <a:solidFill>
                  <a:srgbClr val="C00000"/>
                </a:solidFill>
                <a:latin typeface="Century Gothic" pitchFamily="34" charset="0"/>
              </a:rPr>
              <a:t>25:1</a:t>
            </a:r>
            <a:r>
              <a:rPr lang="en-US" sz="1600" dirty="0">
                <a:latin typeface="Century Gothic" pitchFamily="34" charset="0"/>
              </a:rPr>
              <a:t> may result in </a:t>
            </a:r>
            <a:r>
              <a:rPr lang="en-US" sz="1600" dirty="0" err="1">
                <a:latin typeface="Century Gothic" pitchFamily="34" charset="0"/>
              </a:rPr>
              <a:t>odour</a:t>
            </a:r>
            <a:r>
              <a:rPr lang="en-US" sz="1600" dirty="0">
                <a:latin typeface="Century Gothic" pitchFamily="34" charset="0"/>
              </a:rPr>
              <a:t> problems. </a:t>
            </a:r>
          </a:p>
          <a:p>
            <a:pPr marL="536575" indent="-177800" algn="just">
              <a:lnSpc>
                <a:spcPct val="200000"/>
              </a:lnSpc>
            </a:pPr>
            <a:r>
              <a:rPr lang="en-US" sz="1600" dirty="0">
                <a:latin typeface="Century Gothic" pitchFamily="34" charset="0"/>
              </a:rPr>
              <a:t>As the composting process proceeds and carbon is lost to the atmosphere, this ratio decreases. Finished compost should have ratios of 15 to 20:1. </a:t>
            </a:r>
          </a:p>
          <a:p>
            <a:pPr marL="536575" indent="-177800" algn="just">
              <a:lnSpc>
                <a:spcPct val="200000"/>
              </a:lnSpc>
            </a:pPr>
            <a:r>
              <a:rPr lang="en-US" sz="1600" dirty="0">
                <a:latin typeface="Century Gothic" pitchFamily="34" charset="0"/>
              </a:rPr>
              <a:t>Adding </a:t>
            </a:r>
            <a:r>
              <a:rPr lang="en-US" sz="1600" dirty="0">
                <a:solidFill>
                  <a:srgbClr val="C00000"/>
                </a:solidFill>
                <a:latin typeface="Century Gothic" pitchFamily="34" charset="0"/>
              </a:rPr>
              <a:t>3 – 4 kg </a:t>
            </a:r>
            <a:r>
              <a:rPr lang="en-US" sz="1600" dirty="0">
                <a:latin typeface="Century Gothic" pitchFamily="34" charset="0"/>
              </a:rPr>
              <a:t>of nitrogen material for every 100 kg of carbon should be satisfactory for efficient and rapid composting.</a:t>
            </a:r>
            <a:endParaRPr lang="en-US" sz="1600" dirty="0">
              <a:solidFill>
                <a:schemeClr val="accent2"/>
              </a:solidFill>
              <a:latin typeface="Century Gothic" pitchFamily="34" charset="0"/>
            </a:endParaRPr>
          </a:p>
        </p:txBody>
      </p:sp>
      <p:sp>
        <p:nvSpPr>
          <p:cNvPr id="4" name="Title 1"/>
          <p:cNvSpPr>
            <a:spLocks noGrp="1"/>
          </p:cNvSpPr>
          <p:nvPr>
            <p:ph type="title"/>
          </p:nvPr>
        </p:nvSpPr>
        <p:spPr>
          <a:xfrm>
            <a:off x="471340" y="254524"/>
            <a:ext cx="8215460" cy="817022"/>
          </a:xfrm>
        </p:spPr>
        <p:txBody>
          <a:bodyPr>
            <a:normAutofit fontScale="90000"/>
          </a:bodyPr>
          <a:lstStyle/>
          <a:p>
            <a:br>
              <a:rPr lang="en-IN" dirty="0">
                <a:cs typeface="Times New Roman" panose="02020603050405020304" pitchFamily="18" charset="0"/>
              </a:rPr>
            </a:br>
            <a:r>
              <a:rPr lang="en-IN" dirty="0">
                <a:cs typeface="Times New Roman" panose="02020603050405020304" pitchFamily="18" charset="0"/>
              </a:rPr>
              <a:t>PROCESSES AND TYPES</a:t>
            </a:r>
            <a:br>
              <a:rPr lang="en-IN" dirty="0">
                <a:cs typeface="Times New Roman" panose="02020603050405020304" pitchFamily="18" charset="0"/>
              </a:rPr>
            </a:br>
            <a:br>
              <a:rPr lang="en-IN" dirty="0">
                <a:solidFill>
                  <a:srgbClr val="C00000"/>
                </a:solidFill>
                <a:latin typeface="Century Gothic" pitchFamily="34" charset="0"/>
              </a:rPr>
            </a:b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995074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89422" y="1401611"/>
            <a:ext cx="8579296" cy="4525963"/>
          </a:xfrm>
        </p:spPr>
        <p:txBody>
          <a:bodyPr>
            <a:noAutofit/>
          </a:bodyPr>
          <a:lstStyle/>
          <a:p>
            <a:pPr algn="just">
              <a:lnSpc>
                <a:spcPct val="200000"/>
              </a:lnSpc>
            </a:pPr>
            <a:r>
              <a:rPr lang="en-US" sz="1800" dirty="0">
                <a:solidFill>
                  <a:srgbClr val="C00000"/>
                </a:solidFill>
                <a:latin typeface="Century Gothic" pitchFamily="34" charset="0"/>
              </a:rPr>
              <a:t>MOISTURE CONTENT</a:t>
            </a:r>
          </a:p>
          <a:p>
            <a:pPr marL="728663" indent="-285750" algn="just">
              <a:lnSpc>
                <a:spcPct val="200000"/>
              </a:lnSpc>
            </a:pPr>
            <a:r>
              <a:rPr lang="en-US" sz="1800" dirty="0">
                <a:latin typeface="Century Gothic" pitchFamily="34" charset="0"/>
              </a:rPr>
              <a:t>Water is an essential part of all forms of life, and the microorganisms living in a compost pile are no exception.</a:t>
            </a:r>
          </a:p>
          <a:p>
            <a:pPr marL="728663" indent="-285750" algn="just">
              <a:lnSpc>
                <a:spcPct val="200000"/>
              </a:lnSpc>
            </a:pPr>
            <a:r>
              <a:rPr lang="en-US" sz="1800" dirty="0">
                <a:latin typeface="Century Gothic" pitchFamily="34" charset="0"/>
              </a:rPr>
              <a:t> Since most compostable materials have lower than ideal water content, i.e., 50 to 60% of total weight, the composting process may be slower than desired, if water is not added. </a:t>
            </a:r>
          </a:p>
          <a:p>
            <a:pPr marL="728663" indent="-285750" algn="just">
              <a:lnSpc>
                <a:spcPct val="200000"/>
              </a:lnSpc>
            </a:pPr>
            <a:r>
              <a:rPr lang="en-US" sz="1800" dirty="0">
                <a:latin typeface="Century Gothic" pitchFamily="34" charset="0"/>
              </a:rPr>
              <a:t>Adding moisture may be necessary to keep the composting process performing at its peak. </a:t>
            </a:r>
          </a:p>
        </p:txBody>
      </p:sp>
      <p:sp>
        <p:nvSpPr>
          <p:cNvPr id="4" name="Title 1"/>
          <p:cNvSpPr>
            <a:spLocks noGrp="1"/>
          </p:cNvSpPr>
          <p:nvPr>
            <p:ph type="title"/>
          </p:nvPr>
        </p:nvSpPr>
        <p:spPr>
          <a:xfrm>
            <a:off x="471340" y="254524"/>
            <a:ext cx="8215460" cy="1149124"/>
          </a:xfrm>
        </p:spPr>
        <p:txBody>
          <a:bodyPr>
            <a:normAutofit/>
          </a:bodyPr>
          <a:lstStyle/>
          <a:p>
            <a:r>
              <a:rPr lang="en-IN" dirty="0">
                <a:cs typeface="Times New Roman" panose="02020603050405020304" pitchFamily="18" charset="0"/>
              </a:rPr>
              <a:t>PROCESSES AND TYPES</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7874170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89422" y="1401611"/>
            <a:ext cx="8579296" cy="4525963"/>
          </a:xfrm>
        </p:spPr>
        <p:txBody>
          <a:bodyPr>
            <a:noAutofit/>
          </a:bodyPr>
          <a:lstStyle/>
          <a:p>
            <a:pPr algn="just">
              <a:lnSpc>
                <a:spcPct val="200000"/>
              </a:lnSpc>
              <a:spcBef>
                <a:spcPts val="200"/>
              </a:spcBef>
            </a:pPr>
            <a:r>
              <a:rPr lang="en-US" sz="1800" dirty="0">
                <a:solidFill>
                  <a:srgbClr val="C00000"/>
                </a:solidFill>
                <a:latin typeface="Century Gothic" pitchFamily="34" charset="0"/>
              </a:rPr>
              <a:t>ADEQUATE OXYGEN:</a:t>
            </a:r>
          </a:p>
          <a:p>
            <a:pPr marL="715963" indent="-357188" algn="just">
              <a:lnSpc>
                <a:spcPct val="200000"/>
              </a:lnSpc>
              <a:spcBef>
                <a:spcPts val="200"/>
              </a:spcBef>
            </a:pPr>
            <a:r>
              <a:rPr lang="en-US" sz="1800" dirty="0">
                <a:latin typeface="Century Gothic" pitchFamily="34" charset="0"/>
              </a:rPr>
              <a:t>Composting is considered an aerobic process. Decomposition can occur under both aerobic (requiring oxygen) and anaerobic (lacking oxygen) conditions. </a:t>
            </a:r>
          </a:p>
          <a:p>
            <a:pPr marL="715963" indent="-357188" algn="just">
              <a:lnSpc>
                <a:spcPct val="200000"/>
              </a:lnSpc>
              <a:spcBef>
                <a:spcPts val="200"/>
              </a:spcBef>
            </a:pPr>
            <a:r>
              <a:rPr lang="en-US" sz="1800" dirty="0">
                <a:latin typeface="Century Gothic" pitchFamily="34" charset="0"/>
              </a:rPr>
              <a:t>A 10 to 15% oxygen concentration is considered adequate, although a concentration as low as 5% may be sufficient for leaves.</a:t>
            </a:r>
            <a:endParaRPr lang="en-US" sz="1800" dirty="0">
              <a:solidFill>
                <a:schemeClr val="accent2"/>
              </a:solidFill>
              <a:latin typeface="Century Gothic" pitchFamily="34" charset="0"/>
            </a:endParaRPr>
          </a:p>
        </p:txBody>
      </p:sp>
      <p:sp>
        <p:nvSpPr>
          <p:cNvPr id="4" name="Title 1"/>
          <p:cNvSpPr>
            <a:spLocks noGrp="1"/>
          </p:cNvSpPr>
          <p:nvPr>
            <p:ph type="title"/>
          </p:nvPr>
        </p:nvSpPr>
        <p:spPr>
          <a:xfrm>
            <a:off x="471340" y="254524"/>
            <a:ext cx="8215460" cy="1149124"/>
          </a:xfrm>
        </p:spPr>
        <p:txBody>
          <a:bodyPr>
            <a:normAutofit/>
          </a:bodyPr>
          <a:lstStyle/>
          <a:p>
            <a:r>
              <a:rPr lang="en-IN" dirty="0">
                <a:cs typeface="Times New Roman" panose="02020603050405020304" pitchFamily="18" charset="0"/>
              </a:rPr>
              <a:t>PROCESSES AND TYPES</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7874170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37317" y="1268760"/>
            <a:ext cx="8229600" cy="4525963"/>
          </a:xfrm>
        </p:spPr>
        <p:txBody>
          <a:bodyPr>
            <a:noAutofit/>
          </a:bodyPr>
          <a:lstStyle/>
          <a:p>
            <a:pPr algn="just">
              <a:lnSpc>
                <a:spcPct val="200000"/>
              </a:lnSpc>
              <a:spcBef>
                <a:spcPts val="200"/>
              </a:spcBef>
            </a:pPr>
            <a:r>
              <a:rPr lang="en-US" sz="1800" dirty="0">
                <a:solidFill>
                  <a:srgbClr val="C00000"/>
                </a:solidFill>
                <a:latin typeface="Century Gothic" pitchFamily="34" charset="0"/>
              </a:rPr>
              <a:t>APPROPRIATE pH:</a:t>
            </a:r>
          </a:p>
          <a:p>
            <a:pPr marL="815975" indent="-457200" algn="just">
              <a:lnSpc>
                <a:spcPct val="200000"/>
              </a:lnSpc>
              <a:spcBef>
                <a:spcPts val="200"/>
              </a:spcBef>
            </a:pPr>
            <a:r>
              <a:rPr lang="en-US" sz="1800" dirty="0">
                <a:latin typeface="Century Gothic" pitchFamily="34" charset="0"/>
              </a:rPr>
              <a:t>The pH factor affects the amount of nutrients available for the microorganisms, the solubility of heavy metals and the overall metabolic activity of the microorganisms. </a:t>
            </a:r>
          </a:p>
          <a:p>
            <a:pPr marL="815975" indent="-457200" algn="just">
              <a:lnSpc>
                <a:spcPct val="200000"/>
              </a:lnSpc>
              <a:spcBef>
                <a:spcPts val="200"/>
              </a:spcBef>
            </a:pPr>
            <a:r>
              <a:rPr lang="en-US" sz="1800" dirty="0">
                <a:latin typeface="Century Gothic" pitchFamily="34" charset="0"/>
              </a:rPr>
              <a:t>A pH between 6 and 8 is considered optimum, and it can be adjusted upward by the addition of lime, or downward with </a:t>
            </a:r>
            <a:r>
              <a:rPr lang="en-US" sz="1800" dirty="0" err="1">
                <a:latin typeface="Century Gothic" pitchFamily="34" charset="0"/>
              </a:rPr>
              <a:t>sulphur</a:t>
            </a:r>
            <a:r>
              <a:rPr lang="en-US" sz="1800" dirty="0">
                <a:latin typeface="Century Gothic" pitchFamily="34" charset="0"/>
              </a:rPr>
              <a:t>, although such additions are normally not necessary. </a:t>
            </a:r>
            <a:endParaRPr lang="en-IN" sz="1800" dirty="0">
              <a:solidFill>
                <a:schemeClr val="accent2"/>
              </a:solidFill>
              <a:latin typeface="Century Gothic" pitchFamily="34" charset="0"/>
            </a:endParaRPr>
          </a:p>
        </p:txBody>
      </p:sp>
      <p:sp>
        <p:nvSpPr>
          <p:cNvPr id="4" name="Title 1"/>
          <p:cNvSpPr>
            <a:spLocks noGrp="1"/>
          </p:cNvSpPr>
          <p:nvPr>
            <p:ph type="title"/>
          </p:nvPr>
        </p:nvSpPr>
        <p:spPr>
          <a:xfrm>
            <a:off x="471340" y="254524"/>
            <a:ext cx="8215460" cy="1149124"/>
          </a:xfrm>
        </p:spPr>
        <p:txBody>
          <a:bodyPr>
            <a:normAutofit/>
          </a:bodyPr>
          <a:lstStyle/>
          <a:p>
            <a:r>
              <a:rPr lang="en-IN" dirty="0">
                <a:cs typeface="Times New Roman" panose="02020603050405020304" pitchFamily="18" charset="0"/>
              </a:rPr>
              <a:t>PROCESSES AND TYPES</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1344167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85720" y="1214422"/>
            <a:ext cx="8643998" cy="5429288"/>
          </a:xfrm>
        </p:spPr>
        <p:txBody>
          <a:bodyPr>
            <a:normAutofit fontScale="55000" lnSpcReduction="20000"/>
          </a:bodyPr>
          <a:lstStyle/>
          <a:p>
            <a:pPr marL="0" indent="0">
              <a:lnSpc>
                <a:spcPct val="220000"/>
              </a:lnSpc>
            </a:pPr>
            <a:r>
              <a:rPr lang="en-IN" dirty="0">
                <a:solidFill>
                  <a:srgbClr val="C00000"/>
                </a:solidFill>
                <a:latin typeface="Century Gothic" pitchFamily="34" charset="0"/>
              </a:rPr>
              <a:t>PHYSICAL PROCESSES</a:t>
            </a:r>
          </a:p>
          <a:p>
            <a:pPr marL="0" indent="0" algn="just">
              <a:lnSpc>
                <a:spcPct val="220000"/>
              </a:lnSpc>
            </a:pPr>
            <a:r>
              <a:rPr lang="en-US" dirty="0">
                <a:latin typeface="Century Gothic" pitchFamily="34" charset="0"/>
              </a:rPr>
              <a:t>The physical environment in the compost process includes factors such as </a:t>
            </a:r>
          </a:p>
          <a:p>
            <a:pPr marL="631825" indent="-188913" algn="just">
              <a:lnSpc>
                <a:spcPct val="220000"/>
              </a:lnSpc>
            </a:pPr>
            <a:r>
              <a:rPr lang="en-US" dirty="0">
                <a:latin typeface="Century Gothic" pitchFamily="34" charset="0"/>
              </a:rPr>
              <a:t>Particle size</a:t>
            </a:r>
          </a:p>
          <a:p>
            <a:pPr marL="631825" indent="-188913" algn="just">
              <a:lnSpc>
                <a:spcPct val="220000"/>
              </a:lnSpc>
            </a:pPr>
            <a:r>
              <a:rPr lang="en-US" dirty="0">
                <a:latin typeface="Century Gothic" pitchFamily="34" charset="0"/>
              </a:rPr>
              <a:t>Temperature</a:t>
            </a:r>
          </a:p>
          <a:p>
            <a:pPr marL="631825" indent="-188913" algn="just">
              <a:lnSpc>
                <a:spcPct val="220000"/>
              </a:lnSpc>
            </a:pPr>
            <a:r>
              <a:rPr lang="en-US" dirty="0">
                <a:latin typeface="Century Gothic" pitchFamily="34" charset="0"/>
              </a:rPr>
              <a:t>Mixing and pile size</a:t>
            </a:r>
            <a:r>
              <a:rPr lang="en-IN" dirty="0">
                <a:latin typeface="Century Gothic" pitchFamily="34" charset="0"/>
              </a:rPr>
              <a:t> </a:t>
            </a:r>
          </a:p>
          <a:p>
            <a:pPr marL="0" indent="0" algn="just">
              <a:lnSpc>
                <a:spcPct val="220000"/>
              </a:lnSpc>
            </a:pPr>
            <a:r>
              <a:rPr lang="en-US" dirty="0">
                <a:solidFill>
                  <a:srgbClr val="C00000"/>
                </a:solidFill>
                <a:latin typeface="Century Gothic" pitchFamily="34" charset="0"/>
              </a:rPr>
              <a:t>PARTICLE SIZE: </a:t>
            </a:r>
          </a:p>
          <a:p>
            <a:pPr algn="just">
              <a:lnSpc>
                <a:spcPct val="220000"/>
              </a:lnSpc>
            </a:pPr>
            <a:r>
              <a:rPr lang="en-US" dirty="0">
                <a:latin typeface="Century Gothic" pitchFamily="34" charset="0"/>
              </a:rPr>
              <a:t>As composting progresses, there is a natural process of size reduction and the particle size of the material being composted is critical. </a:t>
            </a:r>
          </a:p>
          <a:p>
            <a:pPr algn="just">
              <a:lnSpc>
                <a:spcPct val="220000"/>
              </a:lnSpc>
            </a:pPr>
            <a:r>
              <a:rPr lang="en-US" dirty="0">
                <a:latin typeface="Century Gothic" pitchFamily="34" charset="0"/>
              </a:rPr>
              <a:t>Because smaller particles usually have more surface area per unit weight, they facilitate more microbial activity on their surfaces, which leads to rapid decomposition. </a:t>
            </a:r>
            <a:endParaRPr lang="en-IN" dirty="0">
              <a:latin typeface="Century Gothic" pitchFamily="34" charset="0"/>
            </a:endParaRPr>
          </a:p>
        </p:txBody>
      </p:sp>
      <p:sp>
        <p:nvSpPr>
          <p:cNvPr id="4" name="Title 1"/>
          <p:cNvSpPr>
            <a:spLocks noGrp="1"/>
          </p:cNvSpPr>
          <p:nvPr>
            <p:ph type="title"/>
          </p:nvPr>
        </p:nvSpPr>
        <p:spPr>
          <a:xfrm>
            <a:off x="471340" y="254524"/>
            <a:ext cx="8215460" cy="1149124"/>
          </a:xfrm>
        </p:spPr>
        <p:txBody>
          <a:bodyPr>
            <a:normAutofit/>
          </a:bodyPr>
          <a:lstStyle/>
          <a:p>
            <a:r>
              <a:rPr lang="en-IN" dirty="0">
                <a:cs typeface="Times New Roman" panose="02020603050405020304" pitchFamily="18" charset="0"/>
              </a:rPr>
              <a:t>PROCESSES AND TYPES</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4614843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1124744"/>
            <a:ext cx="9144000" cy="4525963"/>
          </a:xfrm>
        </p:spPr>
        <p:txBody>
          <a:bodyPr>
            <a:noAutofit/>
          </a:bodyPr>
          <a:lstStyle/>
          <a:p>
            <a:pPr marL="0" indent="0" algn="just"/>
            <a:r>
              <a:rPr lang="en-US" sz="1800" dirty="0">
                <a:solidFill>
                  <a:srgbClr val="C00000"/>
                </a:solidFill>
                <a:latin typeface="Century Gothic" pitchFamily="34" charset="0"/>
              </a:rPr>
              <a:t>TEMPERATURE: </a:t>
            </a:r>
          </a:p>
          <a:p>
            <a:pPr algn="just"/>
            <a:r>
              <a:rPr lang="en-US" sz="1800" dirty="0">
                <a:latin typeface="Century Gothic" pitchFamily="34" charset="0"/>
              </a:rPr>
              <a:t>Composting can occur at a range of temperatures, and the optimum temperature range is between 32° and 60° C. </a:t>
            </a:r>
          </a:p>
          <a:p>
            <a:pPr algn="just"/>
            <a:r>
              <a:rPr lang="en-US" sz="1800" dirty="0">
                <a:latin typeface="Century Gothic" pitchFamily="34" charset="0"/>
              </a:rPr>
              <a:t>Temperatures above 65° C are not ideal for composting as thermal destruction of cell proteins kill the organisms. </a:t>
            </a:r>
          </a:p>
          <a:p>
            <a:pPr algn="just"/>
            <a:r>
              <a:rPr lang="en-US" sz="1800" dirty="0">
                <a:latin typeface="Century Gothic" pitchFamily="34" charset="0"/>
              </a:rPr>
              <a:t>Similarly, temperatures below the minimum required for a group of organisms affect the metabolic activity (i.e., regulatory machinery) of the cells.</a:t>
            </a:r>
          </a:p>
          <a:p>
            <a:pPr marL="0" indent="0" algn="just"/>
            <a:r>
              <a:rPr lang="en-US" sz="1800" dirty="0">
                <a:solidFill>
                  <a:srgbClr val="C00000"/>
                </a:solidFill>
                <a:latin typeface="Century Gothic" pitchFamily="34" charset="0"/>
              </a:rPr>
              <a:t>MIXING: </a:t>
            </a:r>
          </a:p>
          <a:p>
            <a:pPr algn="just"/>
            <a:r>
              <a:rPr lang="en-US" sz="1800" dirty="0">
                <a:latin typeface="Century Gothic" pitchFamily="34" charset="0"/>
              </a:rPr>
              <a:t>Mixing of feedstock, water and inoculants is important and is done by turning or mixing the piles after composting has begun. </a:t>
            </a:r>
          </a:p>
          <a:p>
            <a:pPr algn="just"/>
            <a:r>
              <a:rPr lang="en-US" sz="1800" dirty="0">
                <a:latin typeface="Century Gothic" pitchFamily="34" charset="0"/>
              </a:rPr>
              <a:t>Mixing and agitation distribute moisture and air evenly, and promote the breakdown of compost clumps. </a:t>
            </a:r>
            <a:endParaRPr lang="en-IN" sz="1800" dirty="0">
              <a:latin typeface="Century Gothic" pitchFamily="34" charset="0"/>
            </a:endParaRPr>
          </a:p>
        </p:txBody>
      </p:sp>
      <p:sp>
        <p:nvSpPr>
          <p:cNvPr id="4" name="Title 1"/>
          <p:cNvSpPr>
            <a:spLocks noGrp="1"/>
          </p:cNvSpPr>
          <p:nvPr>
            <p:ph type="title"/>
          </p:nvPr>
        </p:nvSpPr>
        <p:spPr>
          <a:xfrm>
            <a:off x="471340" y="254524"/>
            <a:ext cx="8215460" cy="674146"/>
          </a:xfrm>
        </p:spPr>
        <p:txBody>
          <a:bodyPr>
            <a:normAutofit fontScale="90000"/>
          </a:bodyPr>
          <a:lstStyle/>
          <a:p>
            <a:r>
              <a:rPr lang="en-IN" dirty="0">
                <a:cs typeface="Times New Roman" panose="02020603050405020304" pitchFamily="18" charset="0"/>
              </a:rPr>
              <a:t>PROCESSES AND TYPES</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7628092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a:cs typeface="Times New Roman" panose="02020603050405020304" pitchFamily="18" charset="0"/>
              </a:rPr>
              <a:t>TECHNOLOGIES</a:t>
            </a:r>
          </a:p>
        </p:txBody>
      </p:sp>
      <p:sp>
        <p:nvSpPr>
          <p:cNvPr id="4" name="Content Placeholder 3"/>
          <p:cNvSpPr>
            <a:spLocks noGrp="1"/>
          </p:cNvSpPr>
          <p:nvPr>
            <p:ph idx="1"/>
          </p:nvPr>
        </p:nvSpPr>
        <p:spPr/>
        <p:txBody>
          <a:bodyPr>
            <a:normAutofit/>
          </a:bodyPr>
          <a:lstStyle/>
          <a:p>
            <a:pPr marL="0" indent="0">
              <a:lnSpc>
                <a:spcPct val="200000"/>
              </a:lnSpc>
              <a:buNone/>
            </a:pPr>
            <a:r>
              <a:rPr lang="en-US" dirty="0">
                <a:latin typeface="Century Gothic" pitchFamily="34" charset="0"/>
              </a:rPr>
              <a:t>Composting technologies are as follows</a:t>
            </a:r>
          </a:p>
          <a:p>
            <a:pPr>
              <a:lnSpc>
                <a:spcPct val="200000"/>
              </a:lnSpc>
            </a:pPr>
            <a:r>
              <a:rPr lang="en-IN" dirty="0">
                <a:latin typeface="Century Gothic" pitchFamily="34" charset="0"/>
              </a:rPr>
              <a:t>Windrow composting</a:t>
            </a:r>
          </a:p>
          <a:p>
            <a:pPr>
              <a:lnSpc>
                <a:spcPct val="200000"/>
              </a:lnSpc>
            </a:pPr>
            <a:r>
              <a:rPr lang="en-IN" dirty="0">
                <a:latin typeface="Century Gothic" pitchFamily="34" charset="0"/>
              </a:rPr>
              <a:t>Aerated static pile composting</a:t>
            </a:r>
          </a:p>
          <a:p>
            <a:pPr>
              <a:lnSpc>
                <a:spcPct val="200000"/>
              </a:lnSpc>
            </a:pPr>
            <a:r>
              <a:rPr lang="en-IN" dirty="0">
                <a:latin typeface="Century Gothic" pitchFamily="34" charset="0"/>
              </a:rPr>
              <a:t>In-vessel composting system</a:t>
            </a:r>
          </a:p>
          <a:p>
            <a:pPr>
              <a:lnSpc>
                <a:spcPct val="200000"/>
              </a:lnSpc>
            </a:pPr>
            <a:r>
              <a:rPr lang="en-IN" dirty="0">
                <a:latin typeface="Century Gothic" pitchFamily="34" charset="0"/>
              </a:rPr>
              <a:t>Anaerobic composting</a:t>
            </a:r>
          </a:p>
        </p:txBody>
      </p:sp>
    </p:spTree>
    <p:extLst>
      <p:ext uri="{BB962C8B-B14F-4D97-AF65-F5344CB8AC3E}">
        <p14:creationId xmlns:p14="http://schemas.microsoft.com/office/powerpoint/2010/main" val="410470359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4082"/>
          </a:xfrm>
        </p:spPr>
        <p:txBody>
          <a:bodyPr>
            <a:normAutofit fontScale="90000"/>
          </a:bodyPr>
          <a:lstStyle/>
          <a:p>
            <a:r>
              <a:rPr lang="en-IN" dirty="0">
                <a:cs typeface="Times New Roman" panose="02020603050405020304" pitchFamily="18" charset="0"/>
              </a:rPr>
              <a:t>TECHNOLOGIES</a:t>
            </a:r>
            <a:endParaRPr lang="en-IN" dirty="0">
              <a:latin typeface="Times New Roman" panose="02020603050405020304" pitchFamily="18" charset="0"/>
              <a:cs typeface="Times New Roman" panose="02020603050405020304" pitchFamily="18" charset="0"/>
            </a:endParaRPr>
          </a:p>
        </p:txBody>
      </p:sp>
      <p:sp>
        <p:nvSpPr>
          <p:cNvPr id="4" name="Content Placeholder 3"/>
          <p:cNvSpPr>
            <a:spLocks noGrp="1"/>
          </p:cNvSpPr>
          <p:nvPr>
            <p:ph idx="1"/>
          </p:nvPr>
        </p:nvSpPr>
        <p:spPr>
          <a:xfrm>
            <a:off x="0" y="1285860"/>
            <a:ext cx="6072230" cy="5572140"/>
          </a:xfrm>
        </p:spPr>
        <p:txBody>
          <a:bodyPr>
            <a:normAutofit fontScale="62500" lnSpcReduction="20000"/>
          </a:bodyPr>
          <a:lstStyle/>
          <a:p>
            <a:pPr marL="0" indent="0">
              <a:buNone/>
            </a:pPr>
            <a:r>
              <a:rPr lang="en-IN" dirty="0">
                <a:solidFill>
                  <a:srgbClr val="C00000"/>
                </a:solidFill>
                <a:latin typeface="Century Gothic" pitchFamily="34" charset="0"/>
              </a:rPr>
              <a:t>WINDROW COMPOSTING</a:t>
            </a:r>
            <a:r>
              <a:rPr lang="en-IN" dirty="0">
                <a:solidFill>
                  <a:srgbClr val="FF0000"/>
                </a:solidFill>
                <a:latin typeface="Century Gothic" pitchFamily="34" charset="0"/>
              </a:rPr>
              <a:t>:</a:t>
            </a:r>
          </a:p>
          <a:p>
            <a:pPr algn="just">
              <a:buFont typeface="Arial" panose="020B0604020202020204" pitchFamily="34" charset="0"/>
              <a:buChar char="•"/>
            </a:pPr>
            <a:r>
              <a:rPr lang="en-US" dirty="0">
                <a:latin typeface="Century Gothic" pitchFamily="34" charset="0"/>
              </a:rPr>
              <a:t>Windrows composed of MSW are usually required to be located on an impermeable surface, which greatly improves equipment handling under inclement weather conditions. </a:t>
            </a:r>
          </a:p>
          <a:p>
            <a:pPr algn="just">
              <a:buFont typeface="Arial" panose="020B0604020202020204" pitchFamily="34" charset="0"/>
              <a:buChar char="•"/>
            </a:pPr>
            <a:r>
              <a:rPr lang="en-US" dirty="0">
                <a:latin typeface="Century Gothic" pitchFamily="34" charset="0"/>
              </a:rPr>
              <a:t>Process control is normally through pile management, although forced aeration can also be used. </a:t>
            </a:r>
          </a:p>
          <a:p>
            <a:pPr algn="just">
              <a:buFont typeface="Arial" panose="020B0604020202020204" pitchFamily="34" charset="0"/>
              <a:buChar char="•"/>
            </a:pPr>
            <a:r>
              <a:rPr lang="en-US" dirty="0">
                <a:latin typeface="Century Gothic" pitchFamily="34" charset="0"/>
              </a:rPr>
              <a:t>Turning the pile re-introduces air into the pile and increases porosity so that efficient passive aeration from atmospheric air continues at all times.</a:t>
            </a:r>
          </a:p>
          <a:p>
            <a:pPr algn="just">
              <a:buFont typeface="Arial" panose="020B0604020202020204" pitchFamily="34" charset="0"/>
              <a:buChar char="•"/>
            </a:pPr>
            <a:r>
              <a:rPr lang="en-US" dirty="0">
                <a:latin typeface="Century Gothic" pitchFamily="34" charset="0"/>
              </a:rPr>
              <a:t>The windrow dimensions should allow conservation of the heat generated during the composting process and also allow air to diffuse to the deeper portions of the pile. </a:t>
            </a:r>
            <a:endParaRPr lang="en-IN" dirty="0">
              <a:latin typeface="Century Gothic" pitchFamily="34" charset="0"/>
            </a:endParaRPr>
          </a:p>
        </p:txBody>
      </p:sp>
      <p:pic>
        <p:nvPicPr>
          <p:cNvPr id="3" name="Picture 2"/>
          <p:cNvPicPr>
            <a:picLocks noChangeAspect="1"/>
          </p:cNvPicPr>
          <p:nvPr/>
        </p:nvPicPr>
        <p:blipFill>
          <a:blip r:embed="rId2"/>
          <a:srcRect l="5185" t="9885" r="5688"/>
          <a:stretch>
            <a:fillRect/>
          </a:stretch>
        </p:blipFill>
        <p:spPr>
          <a:xfrm>
            <a:off x="6308748" y="5500702"/>
            <a:ext cx="2620970" cy="1016740"/>
          </a:xfrm>
          <a:prstGeom prst="rect">
            <a:avLst/>
          </a:prstGeom>
        </p:spPr>
      </p:pic>
    </p:spTree>
    <p:extLst>
      <p:ext uri="{BB962C8B-B14F-4D97-AF65-F5344CB8AC3E}">
        <p14:creationId xmlns:p14="http://schemas.microsoft.com/office/powerpoint/2010/main" val="250829665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90066"/>
          </a:xfrm>
        </p:spPr>
        <p:txBody>
          <a:bodyPr>
            <a:normAutofit fontScale="90000"/>
          </a:bodyPr>
          <a:lstStyle/>
          <a:p>
            <a:r>
              <a:rPr lang="en-IN" dirty="0">
                <a:cs typeface="Times New Roman" panose="02020603050405020304" pitchFamily="18" charset="0"/>
              </a:rPr>
              <a:t>TECHNOLOGIES</a:t>
            </a:r>
            <a:endParaRPr lang="en-IN" dirty="0">
              <a:latin typeface="Times New Roman" panose="02020603050405020304" pitchFamily="18" charset="0"/>
              <a:cs typeface="Times New Roman" panose="02020603050405020304" pitchFamily="18" charset="0"/>
            </a:endParaRPr>
          </a:p>
        </p:txBody>
      </p:sp>
      <p:sp>
        <p:nvSpPr>
          <p:cNvPr id="4" name="Content Placeholder 3"/>
          <p:cNvSpPr>
            <a:spLocks noGrp="1"/>
          </p:cNvSpPr>
          <p:nvPr>
            <p:ph idx="1"/>
          </p:nvPr>
        </p:nvSpPr>
        <p:spPr>
          <a:xfrm>
            <a:off x="285720" y="1357298"/>
            <a:ext cx="5500726" cy="5143536"/>
          </a:xfrm>
        </p:spPr>
        <p:txBody>
          <a:bodyPr>
            <a:normAutofit fontScale="62500" lnSpcReduction="20000"/>
          </a:bodyPr>
          <a:lstStyle/>
          <a:p>
            <a:pPr marL="0" indent="0">
              <a:buNone/>
            </a:pPr>
            <a:r>
              <a:rPr lang="en-IN" dirty="0">
                <a:solidFill>
                  <a:srgbClr val="C00000"/>
                </a:solidFill>
              </a:rPr>
              <a:t>AERATED STATIC PILE COMPOSTING:</a:t>
            </a:r>
          </a:p>
          <a:p>
            <a:pPr algn="just">
              <a:lnSpc>
                <a:spcPct val="220000"/>
              </a:lnSpc>
            </a:pPr>
            <a:r>
              <a:rPr lang="en-US" dirty="0">
                <a:latin typeface="Century Gothic" pitchFamily="34" charset="0"/>
              </a:rPr>
              <a:t>Aerated static pile composting is a non-proprietary technology that requires the composting mixture (i.e., a mixture of pre-processed materials and liquids) to be placed in piles that are mechanically aerated. </a:t>
            </a:r>
          </a:p>
          <a:p>
            <a:pPr algn="just">
              <a:lnSpc>
                <a:spcPct val="220000"/>
              </a:lnSpc>
            </a:pPr>
            <a:r>
              <a:rPr lang="en-US" dirty="0">
                <a:latin typeface="Century Gothic" pitchFamily="34" charset="0"/>
              </a:rPr>
              <a:t>The piles are placed over a network of pipes connected to a blower, which supplies the air for composting.</a:t>
            </a:r>
            <a:endParaRPr lang="en-IN" dirty="0">
              <a:latin typeface="Century Gothic" pitchFamily="34" charset="0"/>
            </a:endParaRPr>
          </a:p>
        </p:txBody>
      </p:sp>
      <p:pic>
        <p:nvPicPr>
          <p:cNvPr id="3" name="Picture 2"/>
          <p:cNvPicPr>
            <a:picLocks noChangeAspect="1"/>
          </p:cNvPicPr>
          <p:nvPr/>
        </p:nvPicPr>
        <p:blipFill>
          <a:blip r:embed="rId2"/>
          <a:srcRect l="6839" t="13528"/>
          <a:stretch>
            <a:fillRect/>
          </a:stretch>
        </p:blipFill>
        <p:spPr>
          <a:xfrm>
            <a:off x="6000760" y="5214950"/>
            <a:ext cx="3143240" cy="1369862"/>
          </a:xfrm>
          <a:prstGeom prst="rect">
            <a:avLst/>
          </a:prstGeom>
        </p:spPr>
      </p:pic>
    </p:spTree>
    <p:extLst>
      <p:ext uri="{BB962C8B-B14F-4D97-AF65-F5344CB8AC3E}">
        <p14:creationId xmlns:p14="http://schemas.microsoft.com/office/powerpoint/2010/main" val="322808746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a:cs typeface="Times New Roman" panose="02020603050405020304" pitchFamily="18" charset="0"/>
              </a:rPr>
              <a:t>TECHNOLOGIES</a:t>
            </a:r>
            <a:endParaRPr lang="en-IN" dirty="0">
              <a:latin typeface="Times New Roman" panose="02020603050405020304" pitchFamily="18" charset="0"/>
              <a:cs typeface="Times New Roman" panose="02020603050405020304" pitchFamily="18" charset="0"/>
            </a:endParaRPr>
          </a:p>
        </p:txBody>
      </p:sp>
      <p:sp>
        <p:nvSpPr>
          <p:cNvPr id="4" name="Content Placeholder 3"/>
          <p:cNvSpPr>
            <a:spLocks noGrp="1"/>
          </p:cNvSpPr>
          <p:nvPr>
            <p:ph idx="1"/>
          </p:nvPr>
        </p:nvSpPr>
        <p:spPr>
          <a:xfrm>
            <a:off x="424567" y="1052736"/>
            <a:ext cx="8005085" cy="4233652"/>
          </a:xfrm>
        </p:spPr>
        <p:txBody>
          <a:bodyPr>
            <a:noAutofit/>
          </a:bodyPr>
          <a:lstStyle/>
          <a:p>
            <a:pPr marL="0" indent="0">
              <a:lnSpc>
                <a:spcPct val="220000"/>
              </a:lnSpc>
              <a:buNone/>
            </a:pPr>
            <a:r>
              <a:rPr lang="en-IN" sz="1500" dirty="0">
                <a:solidFill>
                  <a:srgbClr val="C00000"/>
                </a:solidFill>
                <a:latin typeface="Century Gothic" pitchFamily="34" charset="0"/>
              </a:rPr>
              <a:t>IN-VESSEL COMPOSTING SYSTEM:</a:t>
            </a:r>
          </a:p>
          <a:p>
            <a:pPr algn="just">
              <a:lnSpc>
                <a:spcPct val="220000"/>
              </a:lnSpc>
            </a:pPr>
            <a:r>
              <a:rPr lang="en-US" sz="1500" dirty="0">
                <a:latin typeface="Century Gothic" pitchFamily="34" charset="0"/>
              </a:rPr>
              <a:t>In-vessel composting systems enclose the feedstock in a chamber or vessel that provides adequate mixing, aeration and moisture. Drums, digester bins and tunnels are some of the common in-vessel type systems. </a:t>
            </a:r>
          </a:p>
          <a:p>
            <a:pPr algn="just">
              <a:lnSpc>
                <a:spcPct val="220000"/>
              </a:lnSpc>
            </a:pPr>
            <a:r>
              <a:rPr lang="en-US" sz="1500" dirty="0">
                <a:latin typeface="Century Gothic" pitchFamily="34" charset="0"/>
              </a:rPr>
              <a:t>A major advantage of in-vessel systems is that all environmental conditions can be carefully controlled to allow rapid composting.</a:t>
            </a:r>
          </a:p>
          <a:p>
            <a:pPr algn="just">
              <a:lnSpc>
                <a:spcPct val="220000"/>
              </a:lnSpc>
              <a:buNone/>
            </a:pPr>
            <a:r>
              <a:rPr lang="en-IN" sz="1500" dirty="0">
                <a:solidFill>
                  <a:srgbClr val="C00000"/>
                </a:solidFill>
                <a:latin typeface="Century Gothic" pitchFamily="34" charset="0"/>
              </a:rPr>
              <a:t>VERTICAL COMPOSTING REACTOR:</a:t>
            </a:r>
          </a:p>
          <a:p>
            <a:pPr marL="514350" indent="-514350" algn="just">
              <a:lnSpc>
                <a:spcPct val="220000"/>
              </a:lnSpc>
            </a:pPr>
            <a:r>
              <a:rPr lang="en-US" sz="1500" dirty="0">
                <a:latin typeface="Century Gothic" pitchFamily="34" charset="0"/>
              </a:rPr>
              <a:t>It is generally over 4 meters high as and can be housed in silos or other large structures</a:t>
            </a:r>
            <a:endParaRPr lang="en-IN" sz="1500" dirty="0">
              <a:latin typeface="Century Gothic" pitchFamily="34" charset="0"/>
            </a:endParaRPr>
          </a:p>
          <a:p>
            <a:pPr marL="514350" indent="-514350" algn="just">
              <a:buAutoNum type="arabicPeriod"/>
            </a:pPr>
            <a:endParaRPr lang="en-IN" sz="1500" dirty="0">
              <a:solidFill>
                <a:srgbClr val="C00000"/>
              </a:solidFill>
            </a:endParaRPr>
          </a:p>
          <a:p>
            <a:pPr marL="514350" indent="-514350" algn="just">
              <a:buAutoNum type="arabicPeriod"/>
            </a:pPr>
            <a:endParaRPr lang="en-IN" sz="1500" dirty="0"/>
          </a:p>
        </p:txBody>
      </p:sp>
      <p:pic>
        <p:nvPicPr>
          <p:cNvPr id="5" name="Picture 4"/>
          <p:cNvPicPr>
            <a:picLocks noChangeAspect="1"/>
          </p:cNvPicPr>
          <p:nvPr/>
        </p:nvPicPr>
        <p:blipFill>
          <a:blip r:embed="rId2"/>
          <a:srcRect l="4078"/>
          <a:stretch>
            <a:fillRect/>
          </a:stretch>
        </p:blipFill>
        <p:spPr>
          <a:xfrm>
            <a:off x="6383699" y="4857760"/>
            <a:ext cx="2760301" cy="1785926"/>
          </a:xfrm>
          <a:prstGeom prst="rect">
            <a:avLst/>
          </a:prstGeom>
        </p:spPr>
      </p:pic>
    </p:spTree>
    <p:extLst>
      <p:ext uri="{BB962C8B-B14F-4D97-AF65-F5344CB8AC3E}">
        <p14:creationId xmlns:p14="http://schemas.microsoft.com/office/powerpoint/2010/main" val="30186588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1214422"/>
            <a:ext cx="8929718" cy="5643578"/>
          </a:xfrm>
        </p:spPr>
        <p:txBody>
          <a:bodyPr rtlCol="0">
            <a:normAutofit fontScale="70000" lnSpcReduction="20000"/>
          </a:bodyPr>
          <a:lstStyle/>
          <a:p>
            <a:pPr algn="just" eaLnBrk="1" fontAlgn="auto" hangingPunct="1">
              <a:spcAft>
                <a:spcPts val="0"/>
              </a:spcAft>
              <a:defRPr/>
            </a:pPr>
            <a:r>
              <a:rPr lang="en-US" dirty="0">
                <a:latin typeface="Century Gothic" pitchFamily="34" charset="0"/>
              </a:rPr>
              <a:t>(ii) Recovering material for reuse: Usually, materials having a market, when present in wastes in sufficient quantity to justify their separation, are most amenable to recovery and recycling. Materials that can be recovered from solid wastes include paper, cardboard, plastic, glass, ferrous metal, </a:t>
            </a:r>
            <a:r>
              <a:rPr lang="en-US" dirty="0" err="1">
                <a:latin typeface="Century Gothic" pitchFamily="34" charset="0"/>
              </a:rPr>
              <a:t>aluminium</a:t>
            </a:r>
            <a:r>
              <a:rPr lang="en-US" dirty="0">
                <a:latin typeface="Century Gothic" pitchFamily="34" charset="0"/>
              </a:rPr>
              <a:t> and other residual metals. </a:t>
            </a:r>
          </a:p>
          <a:p>
            <a:pPr algn="just" eaLnBrk="1" fontAlgn="auto" hangingPunct="1">
              <a:spcAft>
                <a:spcPts val="0"/>
              </a:spcAft>
              <a:defRPr/>
            </a:pPr>
            <a:r>
              <a:rPr lang="en-US" dirty="0">
                <a:latin typeface="Century Gothic" pitchFamily="34" charset="0"/>
              </a:rPr>
              <a:t>(iii) Recovering conversion products and energy: Combustible organic materials can be converted to intermediate products and ultimately to usable energy. This can be done either through incineration, pyrolysis, composting or bio-digestion. Initially, the combustible organic matter is separated from the other solid waste components. Once separated, further processing like shredding and drying is necessary before the waste material can be used for power generation. </a:t>
            </a:r>
          </a:p>
        </p:txBody>
      </p:sp>
      <p:sp>
        <p:nvSpPr>
          <p:cNvPr id="4" name="Title 1"/>
          <p:cNvSpPr>
            <a:spLocks noGrp="1"/>
          </p:cNvSpPr>
          <p:nvPr>
            <p:ph type="title"/>
          </p:nvPr>
        </p:nvSpPr>
        <p:spPr>
          <a:xfrm>
            <a:off x="428596" y="0"/>
            <a:ext cx="8229600" cy="1143000"/>
          </a:xfrm>
        </p:spPr>
        <p:txBody>
          <a:bodyPr rtlCol="0">
            <a:noAutofit/>
          </a:bodyPr>
          <a:lstStyle/>
          <a:p>
            <a:pPr eaLnBrk="1" fontAlgn="auto" hangingPunct="1">
              <a:spcAft>
                <a:spcPts val="0"/>
              </a:spcAft>
              <a:defRPr/>
            </a:pPr>
            <a:br>
              <a:rPr lang="en-US" dirty="0">
                <a:solidFill>
                  <a:schemeClr val="tx2"/>
                </a:solidFill>
              </a:rPr>
            </a:br>
            <a:r>
              <a:rPr lang="en-US" dirty="0"/>
              <a:t>WASTE PROCESSING TECHNIQUES</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7504" y="1196752"/>
            <a:ext cx="5112568" cy="2160240"/>
          </a:xfrm>
        </p:spPr>
        <p:txBody>
          <a:bodyPr>
            <a:noAutofit/>
          </a:bodyPr>
          <a:lstStyle/>
          <a:p>
            <a:pPr marL="0" indent="0">
              <a:buNone/>
            </a:pPr>
            <a:r>
              <a:rPr lang="en-US" sz="1600" dirty="0">
                <a:solidFill>
                  <a:srgbClr val="C00000"/>
                </a:solidFill>
                <a:latin typeface="Century Gothic" pitchFamily="34" charset="0"/>
              </a:rPr>
              <a:t>2. HORIZONTAL COMPOSTING REACTORS: </a:t>
            </a:r>
          </a:p>
          <a:p>
            <a:pPr algn="just"/>
            <a:r>
              <a:rPr lang="en-US" sz="1600" dirty="0">
                <a:latin typeface="Century Gothic" pitchFamily="34" charset="0"/>
              </a:rPr>
              <a:t>These avoid high temperature, oxygen and moisture gradients of vertical reactors by maintaining a short airflow pathway. They come in a wide range of configurations, including static and agitated, pressure and/or vacuum-induced aeration.</a:t>
            </a:r>
          </a:p>
          <a:p>
            <a:pPr marL="0" indent="0" algn="just">
              <a:buNone/>
            </a:pPr>
            <a:r>
              <a:rPr lang="en-US" sz="1600" dirty="0">
                <a:solidFill>
                  <a:srgbClr val="C00000"/>
                </a:solidFill>
                <a:latin typeface="Century Gothic" pitchFamily="34" charset="0"/>
              </a:rPr>
              <a:t>3. ROTATING DRUM: </a:t>
            </a:r>
          </a:p>
          <a:p>
            <a:pPr algn="just"/>
            <a:r>
              <a:rPr lang="en-US" sz="1600" dirty="0">
                <a:latin typeface="Century Gothic" pitchFamily="34" charset="0"/>
              </a:rPr>
              <a:t>Rotating drum reactors take the trade-off between reactor cost and compost residence time to an even further extreme.</a:t>
            </a:r>
          </a:p>
          <a:p>
            <a:pPr algn="just"/>
            <a:r>
              <a:rPr lang="en-US" sz="1600" dirty="0">
                <a:latin typeface="Century Gothic" pitchFamily="34" charset="0"/>
              </a:rPr>
              <a:t>These reactors, also known as digesters, retain the material for only a few hours or days</a:t>
            </a:r>
            <a:endParaRPr lang="en-IN" sz="1600" dirty="0">
              <a:latin typeface="Century Gothic" pitchFamily="34" charset="0"/>
            </a:endParaRPr>
          </a:p>
        </p:txBody>
      </p:sp>
      <p:sp>
        <p:nvSpPr>
          <p:cNvPr id="4" name="Title 1"/>
          <p:cNvSpPr>
            <a:spLocks noGrp="1"/>
          </p:cNvSpPr>
          <p:nvPr>
            <p:ph type="title"/>
          </p:nvPr>
        </p:nvSpPr>
        <p:spPr>
          <a:xfrm>
            <a:off x="457200" y="274638"/>
            <a:ext cx="8229600" cy="490066"/>
          </a:xfrm>
        </p:spPr>
        <p:txBody>
          <a:bodyPr>
            <a:normAutofit fontScale="90000"/>
          </a:bodyPr>
          <a:lstStyle/>
          <a:p>
            <a:r>
              <a:rPr lang="en-IN" dirty="0">
                <a:cs typeface="Times New Roman" panose="02020603050405020304" pitchFamily="18" charset="0"/>
              </a:rPr>
              <a:t>TECHNOLOGIES</a:t>
            </a:r>
            <a:endParaRPr lang="en-IN" dirty="0">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2"/>
          <a:stretch>
            <a:fillRect/>
          </a:stretch>
        </p:blipFill>
        <p:spPr>
          <a:xfrm>
            <a:off x="5399584" y="1500174"/>
            <a:ext cx="3744416" cy="1228725"/>
          </a:xfrm>
          <a:prstGeom prst="rect">
            <a:avLst/>
          </a:prstGeom>
        </p:spPr>
      </p:pic>
      <p:pic>
        <p:nvPicPr>
          <p:cNvPr id="6" name="Picture 5"/>
          <p:cNvPicPr>
            <a:picLocks noChangeAspect="1"/>
          </p:cNvPicPr>
          <p:nvPr/>
        </p:nvPicPr>
        <p:blipFill>
          <a:blip r:embed="rId3"/>
          <a:stretch>
            <a:fillRect/>
          </a:stretch>
        </p:blipFill>
        <p:spPr>
          <a:xfrm>
            <a:off x="5429256" y="5286388"/>
            <a:ext cx="3389933" cy="1143000"/>
          </a:xfrm>
          <a:prstGeom prst="rect">
            <a:avLst/>
          </a:prstGeom>
        </p:spPr>
      </p:pic>
    </p:spTree>
    <p:extLst>
      <p:ext uri="{BB962C8B-B14F-4D97-AF65-F5344CB8AC3E}">
        <p14:creationId xmlns:p14="http://schemas.microsoft.com/office/powerpoint/2010/main" val="75922662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a:cs typeface="Times New Roman" panose="02020603050405020304" pitchFamily="18" charset="0"/>
              </a:rPr>
              <a:t>TECHNOLOGIES</a:t>
            </a:r>
            <a:endParaRPr lang="en-IN" dirty="0">
              <a:latin typeface="Times New Roman" panose="02020603050405020304" pitchFamily="18" charset="0"/>
              <a:cs typeface="Times New Roman" panose="02020603050405020304" pitchFamily="18" charset="0"/>
            </a:endParaRPr>
          </a:p>
        </p:txBody>
      </p:sp>
      <p:sp>
        <p:nvSpPr>
          <p:cNvPr id="4" name="Content Placeholder 3"/>
          <p:cNvSpPr>
            <a:spLocks noGrp="1"/>
          </p:cNvSpPr>
          <p:nvPr>
            <p:ph idx="1"/>
          </p:nvPr>
        </p:nvSpPr>
        <p:spPr>
          <a:xfrm>
            <a:off x="0" y="1196752"/>
            <a:ext cx="4247902" cy="5661248"/>
          </a:xfrm>
        </p:spPr>
        <p:txBody>
          <a:bodyPr>
            <a:normAutofit fontScale="55000" lnSpcReduction="20000"/>
          </a:bodyPr>
          <a:lstStyle/>
          <a:p>
            <a:pPr marL="0" indent="0">
              <a:lnSpc>
                <a:spcPct val="220000"/>
              </a:lnSpc>
              <a:buNone/>
            </a:pPr>
            <a:r>
              <a:rPr lang="en-IN" sz="3200" dirty="0">
                <a:solidFill>
                  <a:srgbClr val="C00000"/>
                </a:solidFill>
                <a:latin typeface="Century Gothic" pitchFamily="34" charset="0"/>
              </a:rPr>
              <a:t>ANAEROBIC COMPOSTING:</a:t>
            </a:r>
          </a:p>
          <a:p>
            <a:pPr algn="just">
              <a:lnSpc>
                <a:spcPct val="220000"/>
              </a:lnSpc>
            </a:pPr>
            <a:r>
              <a:rPr lang="en-US" dirty="0">
                <a:latin typeface="Century Gothic" pitchFamily="34" charset="0"/>
              </a:rPr>
              <a:t>In anaerobic processes, facultative bacteria break down the organic materials in the absence of oxygen and produce methane and carbon dioxide. </a:t>
            </a:r>
          </a:p>
          <a:p>
            <a:pPr algn="just">
              <a:lnSpc>
                <a:spcPct val="220000"/>
              </a:lnSpc>
            </a:pPr>
            <a:r>
              <a:rPr lang="en-US" dirty="0">
                <a:latin typeface="Century Gothic" pitchFamily="34" charset="0"/>
              </a:rPr>
              <a:t>Anaerobic systems, if configured efficiently, will generate sufficient energy in the form of methane to operate the process and have enough surpluses to either market as gas or convert to electricity. </a:t>
            </a:r>
            <a:endParaRPr lang="en-IN" dirty="0">
              <a:latin typeface="Century Gothic" pitchFamily="34" charset="0"/>
            </a:endParaRPr>
          </a:p>
        </p:txBody>
      </p:sp>
      <p:pic>
        <p:nvPicPr>
          <p:cNvPr id="3" name="Picture 2"/>
          <p:cNvPicPr>
            <a:picLocks noChangeAspect="1"/>
          </p:cNvPicPr>
          <p:nvPr/>
        </p:nvPicPr>
        <p:blipFill>
          <a:blip r:embed="rId2"/>
          <a:stretch>
            <a:fillRect/>
          </a:stretch>
        </p:blipFill>
        <p:spPr>
          <a:xfrm>
            <a:off x="4274434" y="3214686"/>
            <a:ext cx="4869566" cy="2357430"/>
          </a:xfrm>
          <a:prstGeom prst="rect">
            <a:avLst/>
          </a:prstGeom>
        </p:spPr>
      </p:pic>
    </p:spTree>
    <p:extLst>
      <p:ext uri="{BB962C8B-B14F-4D97-AF65-F5344CB8AC3E}">
        <p14:creationId xmlns:p14="http://schemas.microsoft.com/office/powerpoint/2010/main" val="16729996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normAutofit/>
          </a:bodyPr>
          <a:lstStyle/>
          <a:p>
            <a:r>
              <a:rPr lang="en-IN" sz="2800" dirty="0">
                <a:cs typeface="Times New Roman" panose="02020603050405020304" pitchFamily="18" charset="0"/>
              </a:rPr>
              <a:t>BIOGASIFICATION-ANAEROBIC PROCESSING</a:t>
            </a:r>
          </a:p>
        </p:txBody>
      </p:sp>
      <p:pic>
        <p:nvPicPr>
          <p:cNvPr id="26626" name="Picture 2" descr="A critical review on global trends in biogas scenario with its up-gradation  techniques for fuel cell and future perspectives - ScienceDirect"/>
          <p:cNvPicPr>
            <a:picLocks noChangeAspect="1" noChangeArrowheads="1"/>
          </p:cNvPicPr>
          <p:nvPr/>
        </p:nvPicPr>
        <p:blipFill>
          <a:blip r:embed="rId2"/>
          <a:srcRect/>
          <a:stretch>
            <a:fillRect/>
          </a:stretch>
        </p:blipFill>
        <p:spPr bwMode="auto">
          <a:xfrm>
            <a:off x="785786" y="1214422"/>
            <a:ext cx="7780670" cy="3786214"/>
          </a:xfrm>
          <a:prstGeom prst="rect">
            <a:avLst/>
          </a:prstGeom>
          <a:noFill/>
        </p:spPr>
      </p:pic>
      <p:sp>
        <p:nvSpPr>
          <p:cNvPr id="26628" name="AutoShape 4" descr="Roadgas explains benefits of biogas | HGV UK.co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Tree>
    <p:extLst>
      <p:ext uri="{BB962C8B-B14F-4D97-AF65-F5344CB8AC3E}">
        <p14:creationId xmlns:p14="http://schemas.microsoft.com/office/powerpoint/2010/main" val="118341729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normAutofit/>
          </a:bodyPr>
          <a:lstStyle/>
          <a:p>
            <a:r>
              <a:rPr lang="en-IN" sz="2800" dirty="0">
                <a:cs typeface="Times New Roman" panose="02020603050405020304" pitchFamily="18" charset="0"/>
              </a:rPr>
              <a:t>BIOGASIFICATION-ANAEROBIC PROCESSING</a:t>
            </a:r>
          </a:p>
        </p:txBody>
      </p:sp>
      <p:sp>
        <p:nvSpPr>
          <p:cNvPr id="4" name="Content Placeholder 3"/>
          <p:cNvSpPr>
            <a:spLocks noGrp="1"/>
          </p:cNvSpPr>
          <p:nvPr>
            <p:ph idx="1"/>
          </p:nvPr>
        </p:nvSpPr>
        <p:spPr>
          <a:xfrm>
            <a:off x="0" y="1214422"/>
            <a:ext cx="5786478" cy="5643578"/>
          </a:xfrm>
        </p:spPr>
        <p:txBody>
          <a:bodyPr>
            <a:noAutofit/>
          </a:bodyPr>
          <a:lstStyle/>
          <a:p>
            <a:pPr algn="just"/>
            <a:r>
              <a:rPr lang="en-IN" sz="1500" dirty="0">
                <a:latin typeface="Century Gothic" pitchFamily="34" charset="0"/>
              </a:rPr>
              <a:t>Biogas is a mixture of gases composed of methane (CH4) 40 – 70 vol.%, carbon dioxide (CO2) 30 – 60 vol.%, other gases 1 – 5 vol.% including, hydrogen (H2) 0 – 1 vol.% and hydrogen sulphide (H2S) 0 – 3 vol.%. It originates from bacteria in the process of bio-degradation of organic material under anaerobic (without air) conditions.</a:t>
            </a:r>
          </a:p>
          <a:p>
            <a:pPr algn="just"/>
            <a:r>
              <a:rPr lang="en-US" sz="1500" dirty="0">
                <a:latin typeface="Century Gothic" pitchFamily="34" charset="0"/>
              </a:rPr>
              <a:t>Anaerobic processing of organic material is a two-stage process, where large organic polymers are fermented into short-chain volatile fatty acids. These acids are then converted into methane and carbon dioxide. </a:t>
            </a:r>
            <a:endParaRPr lang="en-IN" sz="1500" dirty="0">
              <a:latin typeface="Century Gothic" pitchFamily="34" charset="0"/>
            </a:endParaRPr>
          </a:p>
        </p:txBody>
      </p:sp>
      <p:pic>
        <p:nvPicPr>
          <p:cNvPr id="3" name="Picture 2"/>
          <p:cNvPicPr>
            <a:picLocks noChangeAspect="1"/>
          </p:cNvPicPr>
          <p:nvPr/>
        </p:nvPicPr>
        <p:blipFill>
          <a:blip r:embed="rId2"/>
          <a:stretch>
            <a:fillRect/>
          </a:stretch>
        </p:blipFill>
        <p:spPr>
          <a:xfrm>
            <a:off x="6000760" y="1643050"/>
            <a:ext cx="2880320" cy="3543300"/>
          </a:xfrm>
          <a:prstGeom prst="rect">
            <a:avLst/>
          </a:prstGeom>
        </p:spPr>
      </p:pic>
    </p:spTree>
    <p:extLst>
      <p:ext uri="{BB962C8B-B14F-4D97-AF65-F5344CB8AC3E}">
        <p14:creationId xmlns:p14="http://schemas.microsoft.com/office/powerpoint/2010/main" val="118341729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85720" y="1214422"/>
            <a:ext cx="8858280" cy="5286412"/>
          </a:xfrm>
        </p:spPr>
        <p:txBody>
          <a:bodyPr>
            <a:normAutofit fontScale="70000" lnSpcReduction="20000"/>
          </a:bodyPr>
          <a:lstStyle/>
          <a:p>
            <a:pPr marL="0" indent="0" algn="just">
              <a:lnSpc>
                <a:spcPct val="170000"/>
              </a:lnSpc>
              <a:buNone/>
            </a:pPr>
            <a:r>
              <a:rPr lang="en-US" dirty="0">
                <a:latin typeface="Century Gothic" pitchFamily="34" charset="0"/>
              </a:rPr>
              <a:t>According to the solid </a:t>
            </a:r>
            <a:r>
              <a:rPr lang="en-US" dirty="0">
                <a:solidFill>
                  <a:srgbClr val="C00000"/>
                </a:solidFill>
                <a:latin typeface="Century Gothic" pitchFamily="34" charset="0"/>
              </a:rPr>
              <a:t>content of the material digested </a:t>
            </a:r>
            <a:r>
              <a:rPr lang="en-US" dirty="0">
                <a:latin typeface="Century Gothic" pitchFamily="34" charset="0"/>
              </a:rPr>
              <a:t>and the </a:t>
            </a:r>
            <a:r>
              <a:rPr lang="en-US" dirty="0">
                <a:solidFill>
                  <a:srgbClr val="C00000"/>
                </a:solidFill>
                <a:latin typeface="Century Gothic" pitchFamily="34" charset="0"/>
              </a:rPr>
              <a:t>temperature</a:t>
            </a:r>
            <a:r>
              <a:rPr lang="en-US" dirty="0">
                <a:latin typeface="Century Gothic" pitchFamily="34" charset="0"/>
              </a:rPr>
              <a:t> at which the process operates, the various Biogasification processes can be classified as under: </a:t>
            </a:r>
          </a:p>
          <a:p>
            <a:pPr algn="just">
              <a:lnSpc>
                <a:spcPct val="170000"/>
              </a:lnSpc>
            </a:pPr>
            <a:r>
              <a:rPr lang="en-US" dirty="0">
                <a:solidFill>
                  <a:srgbClr val="C00000"/>
                </a:solidFill>
                <a:latin typeface="Century Gothic" pitchFamily="34" charset="0"/>
              </a:rPr>
              <a:t>DRY ANAEROBIC DIGESTION: </a:t>
            </a:r>
            <a:r>
              <a:rPr lang="en-US" dirty="0">
                <a:latin typeface="Century Gothic" pitchFamily="34" charset="0"/>
              </a:rPr>
              <a:t>In dry anaerobic digestion, </a:t>
            </a:r>
            <a:r>
              <a:rPr lang="en-US" dirty="0">
                <a:solidFill>
                  <a:srgbClr val="C00000"/>
                </a:solidFill>
                <a:latin typeface="Century Gothic" pitchFamily="34" charset="0"/>
              </a:rPr>
              <a:t>semi-solid wastes are digested</a:t>
            </a:r>
            <a:r>
              <a:rPr lang="en-US" dirty="0">
                <a:latin typeface="Century Gothic" pitchFamily="34" charset="0"/>
              </a:rPr>
              <a:t> to produce biogas in a single stage, either as a batch process or a continuous process. </a:t>
            </a:r>
          </a:p>
          <a:p>
            <a:pPr algn="just">
              <a:lnSpc>
                <a:spcPct val="170000"/>
              </a:lnSpc>
            </a:pPr>
            <a:r>
              <a:rPr lang="en-US" dirty="0">
                <a:solidFill>
                  <a:srgbClr val="C00000"/>
                </a:solidFill>
                <a:latin typeface="Century Gothic" pitchFamily="34" charset="0"/>
              </a:rPr>
              <a:t>WET ANAEROBIC DIGESTION: </a:t>
            </a:r>
            <a:r>
              <a:rPr lang="en-US" dirty="0">
                <a:latin typeface="Century Gothic" pitchFamily="34" charset="0"/>
              </a:rPr>
              <a:t>In its simplest form, this process consists of a single stage in a </a:t>
            </a:r>
            <a:r>
              <a:rPr lang="en-US" dirty="0">
                <a:solidFill>
                  <a:srgbClr val="C00000"/>
                </a:solidFill>
                <a:latin typeface="Century Gothic" pitchFamily="34" charset="0"/>
              </a:rPr>
              <a:t>completely mixed mesophilic digester</a:t>
            </a:r>
            <a:r>
              <a:rPr lang="en-US" dirty="0">
                <a:latin typeface="Century Gothic" pitchFamily="34" charset="0"/>
              </a:rPr>
              <a:t>, operating at a total solid content of around 3 – 8%. To produce this level of dilution, a considerable amount of water has to be added and heated, and then removed after the digestion process.</a:t>
            </a:r>
            <a:endParaRPr lang="en-IN" dirty="0">
              <a:latin typeface="Century Gothic" pitchFamily="34" charset="0"/>
            </a:endParaRPr>
          </a:p>
        </p:txBody>
      </p:sp>
      <p:sp>
        <p:nvSpPr>
          <p:cNvPr id="4" name="Title 1"/>
          <p:cNvSpPr>
            <a:spLocks noGrp="1"/>
          </p:cNvSpPr>
          <p:nvPr>
            <p:ph type="title"/>
          </p:nvPr>
        </p:nvSpPr>
        <p:spPr>
          <a:xfrm>
            <a:off x="457200" y="260648"/>
            <a:ext cx="8229600" cy="1156990"/>
          </a:xfrm>
        </p:spPr>
        <p:txBody>
          <a:bodyPr>
            <a:normAutofit/>
          </a:bodyPr>
          <a:lstStyle/>
          <a:p>
            <a:r>
              <a:rPr lang="en-IN" sz="3200" dirty="0">
                <a:cs typeface="Times New Roman" panose="02020603050405020304" pitchFamily="18" charset="0"/>
              </a:rPr>
              <a:t>BIOGASIFICATION-ANAEROBIC PROCESSING</a:t>
            </a:r>
            <a:endParaRPr lang="en-IN"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1174220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496" y="0"/>
            <a:ext cx="8892480" cy="1143000"/>
          </a:xfrm>
        </p:spPr>
        <p:txBody>
          <a:bodyPr>
            <a:normAutofit/>
          </a:bodyPr>
          <a:lstStyle/>
          <a:p>
            <a:r>
              <a:rPr lang="en-IN" sz="2600" dirty="0">
                <a:cs typeface="Times New Roman" panose="02020603050405020304" pitchFamily="18" charset="0"/>
              </a:rPr>
              <a:t>COMPOSTING AND BIOGASIFICATION: ENVIRONMENTAL EFFECTS </a:t>
            </a:r>
          </a:p>
        </p:txBody>
      </p:sp>
      <p:sp>
        <p:nvSpPr>
          <p:cNvPr id="4" name="Content Placeholder 3"/>
          <p:cNvSpPr>
            <a:spLocks noGrp="1"/>
          </p:cNvSpPr>
          <p:nvPr>
            <p:ph idx="1"/>
          </p:nvPr>
        </p:nvSpPr>
        <p:spPr>
          <a:xfrm>
            <a:off x="357158" y="1142984"/>
            <a:ext cx="6320174" cy="5374950"/>
          </a:xfrm>
        </p:spPr>
        <p:txBody>
          <a:bodyPr>
            <a:noAutofit/>
          </a:bodyPr>
          <a:lstStyle/>
          <a:p>
            <a:pPr marL="0" indent="0" algn="just">
              <a:spcBef>
                <a:spcPts val="200"/>
              </a:spcBef>
            </a:pPr>
            <a:r>
              <a:rPr lang="en-US" sz="1600" dirty="0">
                <a:latin typeface="Century Gothic" pitchFamily="34" charset="0"/>
              </a:rPr>
              <a:t>Composting facilities of solid waste with manure, sewage sludge and residue from processing create some significant environmental considerations including the following:</a:t>
            </a:r>
          </a:p>
          <a:p>
            <a:pPr marL="0" indent="0" algn="just">
              <a:spcBef>
                <a:spcPts val="200"/>
              </a:spcBef>
            </a:pPr>
            <a:r>
              <a:rPr lang="en-US" sz="1600" dirty="0">
                <a:solidFill>
                  <a:srgbClr val="C00000"/>
                </a:solidFill>
                <a:latin typeface="Century Gothic" pitchFamily="34" charset="0"/>
              </a:rPr>
              <a:t>Water impacts: </a:t>
            </a:r>
          </a:p>
          <a:p>
            <a:pPr algn="just">
              <a:spcBef>
                <a:spcPts val="200"/>
              </a:spcBef>
            </a:pPr>
            <a:r>
              <a:rPr lang="en-US" sz="1600" dirty="0">
                <a:latin typeface="Century Gothic" pitchFamily="34" charset="0"/>
              </a:rPr>
              <a:t>Water runoff from garden waste composting facilities could contain large concentration of nutrients (i.e., nitrates and phosphorous), volatile organics and metals that cause </a:t>
            </a:r>
            <a:r>
              <a:rPr lang="en-US" sz="1600" dirty="0">
                <a:solidFill>
                  <a:srgbClr val="C00000"/>
                </a:solidFill>
                <a:latin typeface="Century Gothic" pitchFamily="34" charset="0"/>
              </a:rPr>
              <a:t>algal blooms </a:t>
            </a:r>
            <a:r>
              <a:rPr lang="en-US" sz="1600" dirty="0">
                <a:latin typeface="Century Gothic" pitchFamily="34" charset="0"/>
              </a:rPr>
              <a:t>in the nearby surface water. </a:t>
            </a:r>
          </a:p>
          <a:p>
            <a:pPr algn="just">
              <a:spcBef>
                <a:spcPts val="200"/>
              </a:spcBef>
            </a:pPr>
            <a:r>
              <a:rPr lang="en-US" sz="1600" dirty="0">
                <a:latin typeface="Century Gothic" pitchFamily="34" charset="0"/>
              </a:rPr>
              <a:t>Municipal waste composting, sludge composting involve a large amount of </a:t>
            </a:r>
            <a:r>
              <a:rPr lang="en-US" sz="1600" dirty="0">
                <a:solidFill>
                  <a:srgbClr val="C00000"/>
                </a:solidFill>
                <a:latin typeface="Century Gothic" pitchFamily="34" charset="0"/>
              </a:rPr>
              <a:t>potential contaminants</a:t>
            </a:r>
            <a:r>
              <a:rPr lang="en-US" sz="1600" dirty="0">
                <a:latin typeface="Century Gothic" pitchFamily="34" charset="0"/>
              </a:rPr>
              <a:t>, and water impact could be greater at these facilities. </a:t>
            </a:r>
          </a:p>
          <a:p>
            <a:pPr algn="just">
              <a:spcBef>
                <a:spcPts val="200"/>
              </a:spcBef>
            </a:pPr>
            <a:r>
              <a:rPr lang="en-US" sz="1600" dirty="0">
                <a:latin typeface="Century Gothic" pitchFamily="34" charset="0"/>
              </a:rPr>
              <a:t>Leachate from MSW compost facilities can contain high concentration of nutrients (e.g., nitrate and phosphorous), volatile organics and metals. Leachate could affect both surface and ground water. </a:t>
            </a:r>
          </a:p>
        </p:txBody>
      </p:sp>
      <p:sp>
        <p:nvSpPr>
          <p:cNvPr id="24578" name="AutoShape 2" descr="Algal blooms and fish kills after bushfires • CARELUX"/>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Tree>
    <p:extLst>
      <p:ext uri="{BB962C8B-B14F-4D97-AF65-F5344CB8AC3E}">
        <p14:creationId xmlns:p14="http://schemas.microsoft.com/office/powerpoint/2010/main" val="3955416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496" y="0"/>
            <a:ext cx="8892480" cy="1143000"/>
          </a:xfrm>
        </p:spPr>
        <p:txBody>
          <a:bodyPr>
            <a:normAutofit/>
          </a:bodyPr>
          <a:lstStyle/>
          <a:p>
            <a:r>
              <a:rPr lang="en-IN" sz="2600" dirty="0">
                <a:cs typeface="Times New Roman" panose="02020603050405020304" pitchFamily="18" charset="0"/>
              </a:rPr>
              <a:t>COMPOSTING AND BIOGASIFICATION: ENVIRONMENTAL EFFECTS </a:t>
            </a:r>
          </a:p>
        </p:txBody>
      </p:sp>
      <p:sp>
        <p:nvSpPr>
          <p:cNvPr id="4" name="Content Placeholder 3"/>
          <p:cNvSpPr>
            <a:spLocks noGrp="1"/>
          </p:cNvSpPr>
          <p:nvPr>
            <p:ph idx="1"/>
          </p:nvPr>
        </p:nvSpPr>
        <p:spPr>
          <a:xfrm>
            <a:off x="323528" y="1268760"/>
            <a:ext cx="8640960" cy="4525963"/>
          </a:xfrm>
        </p:spPr>
        <p:txBody>
          <a:bodyPr>
            <a:noAutofit/>
          </a:bodyPr>
          <a:lstStyle/>
          <a:p>
            <a:pPr marL="0" indent="0" algn="just">
              <a:lnSpc>
                <a:spcPct val="200000"/>
              </a:lnSpc>
              <a:spcBef>
                <a:spcPts val="200"/>
              </a:spcBef>
            </a:pPr>
            <a:r>
              <a:rPr lang="en-US" sz="1600" dirty="0">
                <a:solidFill>
                  <a:srgbClr val="C00000"/>
                </a:solidFill>
                <a:latin typeface="Century Gothic" pitchFamily="34" charset="0"/>
              </a:rPr>
              <a:t>Land impacts: </a:t>
            </a:r>
          </a:p>
          <a:p>
            <a:pPr algn="just">
              <a:lnSpc>
                <a:spcPct val="200000"/>
              </a:lnSpc>
              <a:spcBef>
                <a:spcPts val="200"/>
              </a:spcBef>
            </a:pPr>
            <a:r>
              <a:rPr lang="en-US" sz="1600" dirty="0">
                <a:latin typeface="Century Gothic" pitchFamily="34" charset="0"/>
              </a:rPr>
              <a:t>At garden waste composting facilities, soil may become </a:t>
            </a:r>
            <a:r>
              <a:rPr lang="en-US" sz="1600" dirty="0">
                <a:solidFill>
                  <a:srgbClr val="C00000"/>
                </a:solidFill>
                <a:latin typeface="Century Gothic" pitchFamily="34" charset="0"/>
              </a:rPr>
              <a:t>more acidic</a:t>
            </a:r>
            <a:r>
              <a:rPr lang="en-US" sz="1600" dirty="0">
                <a:latin typeface="Century Gothic" pitchFamily="34" charset="0"/>
              </a:rPr>
              <a:t>, due to the presence of certain leaves and pine needles in the compost pile. </a:t>
            </a:r>
          </a:p>
          <a:p>
            <a:pPr algn="just">
              <a:lnSpc>
                <a:spcPct val="200000"/>
              </a:lnSpc>
              <a:spcBef>
                <a:spcPts val="200"/>
              </a:spcBef>
            </a:pPr>
            <a:r>
              <a:rPr lang="en-US" sz="1600" dirty="0">
                <a:latin typeface="Century Gothic" pitchFamily="34" charset="0"/>
              </a:rPr>
              <a:t>Nitrogen depletion may also occur, which can be limited by proper burning. </a:t>
            </a:r>
          </a:p>
          <a:p>
            <a:pPr algn="just">
              <a:lnSpc>
                <a:spcPct val="200000"/>
              </a:lnSpc>
              <a:spcBef>
                <a:spcPts val="200"/>
              </a:spcBef>
            </a:pPr>
            <a:r>
              <a:rPr lang="en-US" sz="1600" dirty="0">
                <a:latin typeface="Century Gothic" pitchFamily="34" charset="0"/>
              </a:rPr>
              <a:t>MSW and co-composting facilities carry the potentially harmful impacts of acids, and organic and metal contamination. </a:t>
            </a:r>
            <a:endParaRPr lang="en-IN" sz="1600" dirty="0">
              <a:latin typeface="Century Gothic" pitchFamily="34" charset="0"/>
            </a:endParaRPr>
          </a:p>
        </p:txBody>
      </p:sp>
    </p:spTree>
    <p:extLst>
      <p:ext uri="{BB962C8B-B14F-4D97-AF65-F5344CB8AC3E}">
        <p14:creationId xmlns:p14="http://schemas.microsoft.com/office/powerpoint/2010/main" val="3955416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7158" y="0"/>
            <a:ext cx="8229600" cy="1143000"/>
          </a:xfrm>
        </p:spPr>
        <p:txBody>
          <a:bodyPr>
            <a:normAutofit fontScale="90000"/>
          </a:bodyPr>
          <a:lstStyle/>
          <a:p>
            <a:r>
              <a:rPr lang="en-IN" dirty="0">
                <a:cs typeface="Times New Roman" panose="02020603050405020304" pitchFamily="18" charset="0"/>
              </a:rPr>
              <a:t>COMPOSTING AND BIOGASIFICATION: ENVIRONMENTAL EFFECTS </a:t>
            </a:r>
            <a:endParaRPr lang="en-IN" dirty="0">
              <a:latin typeface="Times New Roman" panose="02020603050405020304" pitchFamily="18" charset="0"/>
              <a:cs typeface="Times New Roman" panose="02020603050405020304" pitchFamily="18" charset="0"/>
            </a:endParaRPr>
          </a:p>
        </p:txBody>
      </p:sp>
      <p:sp>
        <p:nvSpPr>
          <p:cNvPr id="4" name="Content Placeholder 3"/>
          <p:cNvSpPr>
            <a:spLocks noGrp="1"/>
          </p:cNvSpPr>
          <p:nvPr>
            <p:ph idx="1"/>
          </p:nvPr>
        </p:nvSpPr>
        <p:spPr>
          <a:xfrm>
            <a:off x="357158" y="1285860"/>
            <a:ext cx="8572560" cy="5286412"/>
          </a:xfrm>
        </p:spPr>
        <p:txBody>
          <a:bodyPr>
            <a:normAutofit fontScale="55000" lnSpcReduction="20000"/>
          </a:bodyPr>
          <a:lstStyle/>
          <a:p>
            <a:pPr marL="0" indent="0" algn="just">
              <a:lnSpc>
                <a:spcPct val="220000"/>
              </a:lnSpc>
            </a:pPr>
            <a:r>
              <a:rPr lang="en-US" dirty="0">
                <a:solidFill>
                  <a:srgbClr val="C00000"/>
                </a:solidFill>
                <a:latin typeface="Century Gothic" pitchFamily="34" charset="0"/>
              </a:rPr>
              <a:t>ODOUR POLLUTION: </a:t>
            </a:r>
          </a:p>
          <a:p>
            <a:pPr algn="just">
              <a:lnSpc>
                <a:spcPct val="220000"/>
              </a:lnSpc>
            </a:pPr>
            <a:r>
              <a:rPr lang="en-US" dirty="0" err="1">
                <a:latin typeface="Century Gothic" pitchFamily="34" charset="0"/>
              </a:rPr>
              <a:t>Odour</a:t>
            </a:r>
            <a:r>
              <a:rPr lang="en-US" dirty="0">
                <a:latin typeface="Century Gothic" pitchFamily="34" charset="0"/>
              </a:rPr>
              <a:t> is one of the most frequent problems at composting facilities. Frequent burning of compost piles has proven to be effective in limiting </a:t>
            </a:r>
            <a:r>
              <a:rPr lang="en-US" dirty="0" err="1">
                <a:latin typeface="Century Gothic" pitchFamily="34" charset="0"/>
              </a:rPr>
              <a:t>odour</a:t>
            </a:r>
            <a:r>
              <a:rPr lang="en-US" dirty="0">
                <a:latin typeface="Century Gothic" pitchFamily="34" charset="0"/>
              </a:rPr>
              <a:t> problems. </a:t>
            </a:r>
          </a:p>
          <a:p>
            <a:pPr algn="just">
              <a:lnSpc>
                <a:spcPct val="220000"/>
              </a:lnSpc>
            </a:pPr>
            <a:r>
              <a:rPr lang="en-US" dirty="0">
                <a:latin typeface="Century Gothic" pitchFamily="34" charset="0"/>
              </a:rPr>
              <a:t>When in-vessel systems are used, </a:t>
            </a:r>
            <a:r>
              <a:rPr lang="en-US" dirty="0" err="1">
                <a:latin typeface="Century Gothic" pitchFamily="34" charset="0"/>
              </a:rPr>
              <a:t>odour</a:t>
            </a:r>
            <a:r>
              <a:rPr lang="en-US" dirty="0">
                <a:latin typeface="Century Gothic" pitchFamily="34" charset="0"/>
              </a:rPr>
              <a:t> control devices (e.g., air scrubber, etc.) can </a:t>
            </a:r>
            <a:r>
              <a:rPr lang="en-US" dirty="0" err="1">
                <a:latin typeface="Century Gothic" pitchFamily="34" charset="0"/>
              </a:rPr>
              <a:t>minimise</a:t>
            </a:r>
            <a:r>
              <a:rPr lang="en-US" dirty="0">
                <a:latin typeface="Century Gothic" pitchFamily="34" charset="0"/>
              </a:rPr>
              <a:t> the problem. </a:t>
            </a:r>
          </a:p>
          <a:p>
            <a:pPr marL="0" indent="0" algn="just">
              <a:lnSpc>
                <a:spcPct val="220000"/>
              </a:lnSpc>
            </a:pPr>
            <a:r>
              <a:rPr lang="en-US" dirty="0">
                <a:solidFill>
                  <a:srgbClr val="C00000"/>
                </a:solidFill>
                <a:latin typeface="Century Gothic" pitchFamily="34" charset="0"/>
              </a:rPr>
              <a:t>HEALTH IMPACT: </a:t>
            </a:r>
          </a:p>
          <a:p>
            <a:pPr algn="just">
              <a:lnSpc>
                <a:spcPct val="220000"/>
              </a:lnSpc>
            </a:pPr>
            <a:r>
              <a:rPr lang="en-US" dirty="0">
                <a:latin typeface="Century Gothic" pitchFamily="34" charset="0"/>
              </a:rPr>
              <a:t>The primary public health concerns associated with composting operation result from: </a:t>
            </a:r>
            <a:r>
              <a:rPr lang="en-US" dirty="0">
                <a:solidFill>
                  <a:srgbClr val="C00000"/>
                </a:solidFill>
                <a:latin typeface="Century Gothic" pitchFamily="34" charset="0"/>
              </a:rPr>
              <a:t>drinking contaminated water</a:t>
            </a:r>
            <a:r>
              <a:rPr lang="en-US" dirty="0">
                <a:latin typeface="Century Gothic" pitchFamily="34" charset="0"/>
              </a:rPr>
              <a:t>; </a:t>
            </a:r>
            <a:r>
              <a:rPr lang="en-US" dirty="0">
                <a:solidFill>
                  <a:srgbClr val="C00000"/>
                </a:solidFill>
                <a:latin typeface="Century Gothic" pitchFamily="34" charset="0"/>
              </a:rPr>
              <a:t>toxins in the finished </a:t>
            </a:r>
            <a:r>
              <a:rPr lang="en-US" dirty="0">
                <a:latin typeface="Century Gothic" pitchFamily="34" charset="0"/>
              </a:rPr>
              <a:t>product (applied on land); pathogens.</a:t>
            </a:r>
            <a:endParaRPr lang="en-IN" dirty="0">
              <a:latin typeface="Century Gothic" pitchFamily="34" charset="0"/>
            </a:endParaRPr>
          </a:p>
        </p:txBody>
      </p:sp>
    </p:spTree>
    <p:extLst>
      <p:ext uri="{BB962C8B-B14F-4D97-AF65-F5344CB8AC3E}">
        <p14:creationId xmlns:p14="http://schemas.microsoft.com/office/powerpoint/2010/main" val="335408776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520" y="260648"/>
            <a:ext cx="8435280" cy="1156990"/>
          </a:xfrm>
        </p:spPr>
        <p:txBody>
          <a:bodyPr>
            <a:normAutofit/>
          </a:bodyPr>
          <a:lstStyle/>
          <a:p>
            <a:r>
              <a:rPr lang="en-IN" dirty="0">
                <a:cs typeface="Times New Roman" panose="02020603050405020304" pitchFamily="18" charset="0"/>
              </a:rPr>
              <a:t>INCINERATION</a:t>
            </a:r>
          </a:p>
        </p:txBody>
      </p:sp>
      <p:pic>
        <p:nvPicPr>
          <p:cNvPr id="21506" name="Picture 2" descr="Lesson #11 Approaches to Waste Management &amp;amp; Municipal Solid Waste - ppt  video online download"/>
          <p:cNvPicPr>
            <a:picLocks noChangeAspect="1" noChangeArrowheads="1"/>
          </p:cNvPicPr>
          <p:nvPr/>
        </p:nvPicPr>
        <p:blipFill>
          <a:blip r:embed="rId2"/>
          <a:srcRect l="13281" t="22917" r="11719" b="9374"/>
          <a:stretch>
            <a:fillRect/>
          </a:stretch>
        </p:blipFill>
        <p:spPr bwMode="auto">
          <a:xfrm>
            <a:off x="714348" y="1214421"/>
            <a:ext cx="7786742" cy="5272247"/>
          </a:xfrm>
          <a:prstGeom prst="rect">
            <a:avLst/>
          </a:prstGeom>
          <a:noFill/>
        </p:spPr>
      </p:pic>
      <p:sp>
        <p:nvSpPr>
          <p:cNvPr id="5" name="Content Placeholder 4"/>
          <p:cNvSpPr>
            <a:spLocks noGrp="1"/>
          </p:cNvSpPr>
          <p:nvPr>
            <p:ph idx="1"/>
          </p:nvPr>
        </p:nvSpPr>
        <p:spPr/>
        <p:txBody>
          <a:bodyPr/>
          <a:lstStyle/>
          <a:p>
            <a:endParaRPr lang="en-IN" dirty="0"/>
          </a:p>
        </p:txBody>
      </p:sp>
    </p:spTree>
    <p:extLst>
      <p:ext uri="{BB962C8B-B14F-4D97-AF65-F5344CB8AC3E}">
        <p14:creationId xmlns:p14="http://schemas.microsoft.com/office/powerpoint/2010/main" val="271852256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520" y="260648"/>
            <a:ext cx="8435280" cy="1156990"/>
          </a:xfrm>
        </p:spPr>
        <p:txBody>
          <a:bodyPr>
            <a:normAutofit/>
          </a:bodyPr>
          <a:lstStyle/>
          <a:p>
            <a:r>
              <a:rPr lang="en-IN" dirty="0">
                <a:cs typeface="Times New Roman" panose="02020603050405020304" pitchFamily="18" charset="0"/>
              </a:rPr>
              <a:t>INCINERATION</a:t>
            </a:r>
          </a:p>
        </p:txBody>
      </p:sp>
      <p:sp>
        <p:nvSpPr>
          <p:cNvPr id="4" name="Content Placeholder 3"/>
          <p:cNvSpPr>
            <a:spLocks noGrp="1"/>
          </p:cNvSpPr>
          <p:nvPr>
            <p:ph idx="1"/>
          </p:nvPr>
        </p:nvSpPr>
        <p:spPr>
          <a:xfrm>
            <a:off x="1" y="1142984"/>
            <a:ext cx="5786446" cy="5357850"/>
          </a:xfrm>
        </p:spPr>
        <p:txBody>
          <a:bodyPr>
            <a:noAutofit/>
          </a:bodyPr>
          <a:lstStyle/>
          <a:p>
            <a:pPr algn="just"/>
            <a:r>
              <a:rPr lang="en-US" sz="1500" dirty="0">
                <a:latin typeface="Century Gothic" pitchFamily="34" charset="0"/>
              </a:rPr>
              <a:t>This refers to the controlled burning of wastes, at a high temperature (roughly 1200 – 1500C), which </a:t>
            </a:r>
            <a:r>
              <a:rPr lang="en-US" sz="1500" dirty="0" err="1">
                <a:latin typeface="Century Gothic" pitchFamily="34" charset="0"/>
              </a:rPr>
              <a:t>sterilises</a:t>
            </a:r>
            <a:r>
              <a:rPr lang="en-US" sz="1500" dirty="0">
                <a:latin typeface="Century Gothic" pitchFamily="34" charset="0"/>
              </a:rPr>
              <a:t> and </a:t>
            </a:r>
            <a:r>
              <a:rPr lang="en-US" sz="1500" dirty="0" err="1">
                <a:latin typeface="Century Gothic" pitchFamily="34" charset="0"/>
              </a:rPr>
              <a:t>stabilises</a:t>
            </a:r>
            <a:r>
              <a:rPr lang="en-US" sz="1500" dirty="0">
                <a:latin typeface="Century Gothic" pitchFamily="34" charset="0"/>
              </a:rPr>
              <a:t> the waste in addition to reducing its volume. </a:t>
            </a:r>
          </a:p>
          <a:p>
            <a:pPr algn="just"/>
            <a:r>
              <a:rPr lang="en-US" sz="1500" dirty="0">
                <a:latin typeface="Century Gothic" pitchFamily="34" charset="0"/>
              </a:rPr>
              <a:t>Incineration is a chemical reaction in which carbon, hydrogen and other elements in the waste mix with oxygen in the combustion zone and generates heat.</a:t>
            </a:r>
          </a:p>
          <a:p>
            <a:pPr algn="just"/>
            <a:r>
              <a:rPr lang="en-US" sz="1500" dirty="0">
                <a:latin typeface="Century Gothic" pitchFamily="34" charset="0"/>
              </a:rPr>
              <a:t>In the process, most of the combustible materials (i.e., self-sustaining combustible matter, which saves the energy needed to maintain the combustion) such as paper or plastics get converted into carbon dioxide and ash.</a:t>
            </a:r>
          </a:p>
          <a:p>
            <a:pPr algn="just"/>
            <a:r>
              <a:rPr lang="en-US" sz="1500" dirty="0">
                <a:latin typeface="Century Gothic" pitchFamily="34" charset="0"/>
              </a:rPr>
              <a:t> Incineration may be used as a disposal option, when land filling is not possible and the waste composition is highly combustible. </a:t>
            </a:r>
          </a:p>
          <a:p>
            <a:pPr algn="just"/>
            <a:r>
              <a:rPr lang="en-US" sz="1500" dirty="0">
                <a:latin typeface="Century Gothic" pitchFamily="34" charset="0"/>
              </a:rPr>
              <a:t>An appropriate technology, infrastructure and skilled workforce are required to operate and maintain the plant.</a:t>
            </a:r>
          </a:p>
        </p:txBody>
      </p:sp>
      <p:pic>
        <p:nvPicPr>
          <p:cNvPr id="21506" name="Picture 2" descr="Lesson #11 Approaches to Waste Management &amp;amp; Municipal Solid Waste - ppt  video online download"/>
          <p:cNvPicPr>
            <a:picLocks noChangeAspect="1" noChangeArrowheads="1"/>
          </p:cNvPicPr>
          <p:nvPr/>
        </p:nvPicPr>
        <p:blipFill>
          <a:blip r:embed="rId2"/>
          <a:srcRect l="13281" t="22917" r="11719" b="9374"/>
          <a:stretch>
            <a:fillRect/>
          </a:stretch>
        </p:blipFill>
        <p:spPr bwMode="auto">
          <a:xfrm>
            <a:off x="6143636" y="2928934"/>
            <a:ext cx="4114814" cy="2786058"/>
          </a:xfrm>
          <a:prstGeom prst="rect">
            <a:avLst/>
          </a:prstGeom>
          <a:noFill/>
        </p:spPr>
      </p:pic>
    </p:spTree>
    <p:extLst>
      <p:ext uri="{BB962C8B-B14F-4D97-AF65-F5344CB8AC3E}">
        <p14:creationId xmlns:p14="http://schemas.microsoft.com/office/powerpoint/2010/main" val="27185225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8596" y="0"/>
            <a:ext cx="8229600" cy="1143000"/>
          </a:xfrm>
        </p:spPr>
        <p:txBody>
          <a:bodyPr>
            <a:normAutofit fontScale="90000"/>
          </a:bodyPr>
          <a:lstStyle/>
          <a:p>
            <a:r>
              <a:rPr lang="en-US" dirty="0"/>
              <a:t>PROCESSING TECHNIQUES AND EQUIPMENT</a:t>
            </a:r>
          </a:p>
        </p:txBody>
      </p:sp>
      <p:pic>
        <p:nvPicPr>
          <p:cNvPr id="1026" name="Picture 2"/>
          <p:cNvPicPr>
            <a:picLocks noChangeAspect="1" noChangeArrowheads="1"/>
          </p:cNvPicPr>
          <p:nvPr/>
        </p:nvPicPr>
        <p:blipFill>
          <a:blip r:embed="rId2"/>
          <a:srcRect t="13499" b="28775"/>
          <a:stretch>
            <a:fillRect/>
          </a:stretch>
        </p:blipFill>
        <p:spPr bwMode="auto">
          <a:xfrm>
            <a:off x="357158" y="1214422"/>
            <a:ext cx="8662752" cy="4500594"/>
          </a:xfrm>
          <a:prstGeom prst="rect">
            <a:avLst/>
          </a:prstGeom>
          <a:noFill/>
          <a:ln w="9525">
            <a:noFill/>
            <a:miter lim="800000"/>
            <a:headEnd/>
            <a:tailEnd/>
          </a:ln>
          <a:effectLst/>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520" y="260648"/>
            <a:ext cx="8435280" cy="1156990"/>
          </a:xfrm>
        </p:spPr>
        <p:txBody>
          <a:bodyPr>
            <a:normAutofit/>
          </a:bodyPr>
          <a:lstStyle/>
          <a:p>
            <a:r>
              <a:rPr lang="en-IN" dirty="0">
                <a:cs typeface="Times New Roman" panose="02020603050405020304" pitchFamily="18" charset="0"/>
              </a:rPr>
              <a:t>INCINERATION</a:t>
            </a:r>
            <a:endParaRPr lang="en-IN"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220388" y="1196752"/>
            <a:ext cx="8672091" cy="4680520"/>
          </a:xfrm>
        </p:spPr>
        <p:txBody>
          <a:bodyPr>
            <a:noAutofit/>
          </a:bodyPr>
          <a:lstStyle/>
          <a:p>
            <a:pPr marL="0" indent="0" algn="just"/>
            <a:r>
              <a:rPr lang="en-IN" sz="2000" dirty="0">
                <a:solidFill>
                  <a:srgbClr val="C00000"/>
                </a:solidFill>
                <a:latin typeface="Century Gothic" pitchFamily="34" charset="0"/>
              </a:rPr>
              <a:t>INCINERATION OBJECTIVES</a:t>
            </a:r>
          </a:p>
          <a:p>
            <a:pPr marL="0" indent="0" algn="just"/>
            <a:r>
              <a:rPr lang="en-US" sz="2000" dirty="0">
                <a:solidFill>
                  <a:srgbClr val="C00000"/>
                </a:solidFill>
                <a:latin typeface="Century Gothic" pitchFamily="34" charset="0"/>
              </a:rPr>
              <a:t>VOLUME REDUCTION</a:t>
            </a:r>
            <a:r>
              <a:rPr lang="en-US" sz="2000" dirty="0">
                <a:latin typeface="Century Gothic" pitchFamily="34" charset="0"/>
              </a:rPr>
              <a:t>: </a:t>
            </a:r>
          </a:p>
          <a:p>
            <a:pPr algn="just"/>
            <a:r>
              <a:rPr lang="en-US" sz="2000" dirty="0">
                <a:latin typeface="Century Gothic" pitchFamily="34" charset="0"/>
              </a:rPr>
              <a:t>Depending on its composition, incineration reduces the volume of solid wastes to be disposed of by an average of 90%. The weight of the solid wastes to be dealt with is reduced by 70 – 75%. </a:t>
            </a:r>
          </a:p>
          <a:p>
            <a:pPr marL="0" indent="0" algn="just"/>
            <a:r>
              <a:rPr lang="en-US" sz="2000" dirty="0">
                <a:solidFill>
                  <a:srgbClr val="C00000"/>
                </a:solidFill>
                <a:latin typeface="Century Gothic" pitchFamily="34" charset="0"/>
              </a:rPr>
              <a:t>STABILISATION OF WASTE</a:t>
            </a:r>
            <a:r>
              <a:rPr lang="en-US" sz="2000" dirty="0">
                <a:latin typeface="Century Gothic" pitchFamily="34" charset="0"/>
              </a:rPr>
              <a:t>: </a:t>
            </a:r>
          </a:p>
          <a:p>
            <a:pPr algn="just"/>
            <a:r>
              <a:rPr lang="en-US" sz="2000" dirty="0">
                <a:latin typeface="Century Gothic" pitchFamily="34" charset="0"/>
              </a:rPr>
              <a:t>Incinerator output (i.e., ash) is considerably more inert than incinerator input (i.e., solid wastes), mainly due to the oxidation of the organic components of the waste stream. </a:t>
            </a:r>
          </a:p>
          <a:p>
            <a:pPr algn="just"/>
            <a:r>
              <a:rPr lang="en-US" sz="2000" dirty="0">
                <a:latin typeface="Century Gothic" pitchFamily="34" charset="0"/>
              </a:rPr>
              <a:t>This leads to a reduction of landfill management problems and the organic compounds present in landfill leachate.</a:t>
            </a:r>
            <a:endParaRPr lang="en-IN" sz="2000" dirty="0">
              <a:latin typeface="Century Gothic" pitchFamily="34" charset="0"/>
            </a:endParaRPr>
          </a:p>
        </p:txBody>
      </p:sp>
    </p:spTree>
    <p:extLst>
      <p:ext uri="{BB962C8B-B14F-4D97-AF65-F5344CB8AC3E}">
        <p14:creationId xmlns:p14="http://schemas.microsoft.com/office/powerpoint/2010/main" val="103793696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520" y="260648"/>
            <a:ext cx="8435280" cy="1156990"/>
          </a:xfrm>
        </p:spPr>
        <p:txBody>
          <a:bodyPr>
            <a:normAutofit/>
          </a:bodyPr>
          <a:lstStyle/>
          <a:p>
            <a:r>
              <a:rPr lang="en-IN" dirty="0">
                <a:cs typeface="Times New Roman" panose="02020603050405020304" pitchFamily="18" charset="0"/>
              </a:rPr>
              <a:t>INCINERATION</a:t>
            </a:r>
            <a:endParaRPr lang="en-IN"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251520" y="1196752"/>
            <a:ext cx="8640960" cy="4929411"/>
          </a:xfrm>
        </p:spPr>
        <p:txBody>
          <a:bodyPr>
            <a:noAutofit/>
          </a:bodyPr>
          <a:lstStyle/>
          <a:p>
            <a:pPr marL="0" indent="0" algn="just"/>
            <a:r>
              <a:rPr lang="en-US" sz="1600" dirty="0">
                <a:solidFill>
                  <a:srgbClr val="C00000"/>
                </a:solidFill>
                <a:latin typeface="Century Gothic" pitchFamily="34" charset="0"/>
              </a:rPr>
              <a:t>RECOVERY OF ENERGY FROM WASTE (EFW): </a:t>
            </a:r>
          </a:p>
          <a:p>
            <a:pPr algn="just"/>
            <a:r>
              <a:rPr lang="en-US" sz="1600" dirty="0">
                <a:latin typeface="Century Gothic" pitchFamily="34" charset="0"/>
              </a:rPr>
              <a:t>This represents a </a:t>
            </a:r>
            <a:r>
              <a:rPr lang="en-US" sz="1600" dirty="0" err="1">
                <a:latin typeface="Century Gothic" pitchFamily="34" charset="0"/>
              </a:rPr>
              <a:t>valorisation</a:t>
            </a:r>
            <a:r>
              <a:rPr lang="en-US" sz="1600" dirty="0">
                <a:latin typeface="Century Gothic" pitchFamily="34" charset="0"/>
              </a:rPr>
              <a:t> method, rather than just a pre-treatment of waste prior to disposal. </a:t>
            </a:r>
          </a:p>
          <a:p>
            <a:pPr algn="just"/>
            <a:r>
              <a:rPr lang="en-US" sz="1600" dirty="0">
                <a:latin typeface="Century Gothic" pitchFamily="34" charset="0"/>
              </a:rPr>
              <a:t>Energy recovered from burning the wastes is used to generate steam for use in onsite electricity generation or export to local factories or district heating schemes. </a:t>
            </a:r>
          </a:p>
          <a:p>
            <a:pPr algn="just"/>
            <a:r>
              <a:rPr lang="en-US" sz="1600" dirty="0">
                <a:latin typeface="Century Gothic" pitchFamily="34" charset="0"/>
              </a:rPr>
              <a:t>Combined heat and power plants increase the efficiency of energy recovery by producing electricity as well as </a:t>
            </a:r>
            <a:r>
              <a:rPr lang="en-US" sz="1600" dirty="0" err="1">
                <a:latin typeface="Century Gothic" pitchFamily="34" charset="0"/>
              </a:rPr>
              <a:t>utilising</a:t>
            </a:r>
            <a:r>
              <a:rPr lang="en-US" sz="1600" dirty="0">
                <a:latin typeface="Century Gothic" pitchFamily="34" charset="0"/>
              </a:rPr>
              <a:t> the residual heat. </a:t>
            </a:r>
          </a:p>
          <a:p>
            <a:pPr algn="just"/>
            <a:r>
              <a:rPr lang="en-US" sz="1600" dirty="0">
                <a:latin typeface="Century Gothic" pitchFamily="34" charset="0"/>
              </a:rPr>
              <a:t>Solid waste incineration can replace the use of fossil fuels for energy generation. </a:t>
            </a:r>
          </a:p>
          <a:p>
            <a:pPr marL="0" indent="0" algn="just"/>
            <a:r>
              <a:rPr lang="en-US" sz="1600" dirty="0">
                <a:solidFill>
                  <a:srgbClr val="C00000"/>
                </a:solidFill>
                <a:latin typeface="Century Gothic" pitchFamily="34" charset="0"/>
              </a:rPr>
              <a:t>STERILISATION OF WASTE: </a:t>
            </a:r>
          </a:p>
          <a:p>
            <a:pPr algn="just"/>
            <a:r>
              <a:rPr lang="en-US" sz="1600" dirty="0">
                <a:latin typeface="Century Gothic" pitchFamily="34" charset="0"/>
              </a:rPr>
              <a:t>This is of primary importance in the incineration of clinical or biomedical waste.</a:t>
            </a:r>
          </a:p>
          <a:p>
            <a:pPr algn="just"/>
            <a:r>
              <a:rPr lang="en-US" sz="1600" dirty="0">
                <a:latin typeface="Century Gothic" pitchFamily="34" charset="0"/>
              </a:rPr>
              <a:t>Incineration of solid wastes will also ensure destruction of pathogens prior to final disposal in a landfill.</a:t>
            </a:r>
            <a:endParaRPr lang="en-IN" sz="1600" dirty="0">
              <a:latin typeface="Century Gothic" pitchFamily="34" charset="0"/>
            </a:endParaRPr>
          </a:p>
        </p:txBody>
      </p:sp>
    </p:spTree>
    <p:extLst>
      <p:ext uri="{BB962C8B-B14F-4D97-AF65-F5344CB8AC3E}">
        <p14:creationId xmlns:p14="http://schemas.microsoft.com/office/powerpoint/2010/main" val="353679946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520" y="260648"/>
            <a:ext cx="8435280" cy="1156990"/>
          </a:xfrm>
        </p:spPr>
        <p:txBody>
          <a:bodyPr>
            <a:normAutofit/>
          </a:bodyPr>
          <a:lstStyle/>
          <a:p>
            <a:r>
              <a:rPr lang="en-IN" dirty="0">
                <a:cs typeface="Times New Roman" panose="02020603050405020304" pitchFamily="18" charset="0"/>
              </a:rPr>
              <a:t>PYROLYSIS</a:t>
            </a:r>
          </a:p>
        </p:txBody>
      </p:sp>
      <p:sp>
        <p:nvSpPr>
          <p:cNvPr id="4" name="Content Placeholder 3"/>
          <p:cNvSpPr>
            <a:spLocks noGrp="1"/>
          </p:cNvSpPr>
          <p:nvPr>
            <p:ph idx="1"/>
          </p:nvPr>
        </p:nvSpPr>
        <p:spPr>
          <a:xfrm>
            <a:off x="71374" y="1071546"/>
            <a:ext cx="9072626" cy="5214974"/>
          </a:xfrm>
        </p:spPr>
        <p:txBody>
          <a:bodyPr>
            <a:normAutofit/>
          </a:bodyPr>
          <a:lstStyle/>
          <a:p>
            <a:pPr algn="just">
              <a:lnSpc>
                <a:spcPct val="200000"/>
              </a:lnSpc>
            </a:pPr>
            <a:r>
              <a:rPr lang="en-US" sz="1900" dirty="0">
                <a:latin typeface="Century Gothic" pitchFamily="34" charset="0"/>
              </a:rPr>
              <a:t>This is the thermal degradation of carbonaceous material to gaseous, liquid and solid fraction in the </a:t>
            </a:r>
            <a:r>
              <a:rPr lang="en-US" sz="1900" dirty="0">
                <a:solidFill>
                  <a:srgbClr val="C00000"/>
                </a:solidFill>
                <a:latin typeface="Century Gothic" pitchFamily="34" charset="0"/>
              </a:rPr>
              <a:t>absence of oxygen</a:t>
            </a:r>
            <a:r>
              <a:rPr lang="en-US" sz="1900" dirty="0">
                <a:latin typeface="Century Gothic" pitchFamily="34" charset="0"/>
              </a:rPr>
              <a:t>. </a:t>
            </a:r>
          </a:p>
          <a:p>
            <a:pPr algn="just">
              <a:lnSpc>
                <a:spcPct val="200000"/>
              </a:lnSpc>
            </a:pPr>
            <a:r>
              <a:rPr lang="en-US" sz="1900" dirty="0">
                <a:latin typeface="Century Gothic" pitchFamily="34" charset="0"/>
              </a:rPr>
              <a:t>This occurs at a temperature between 200 and 900C. The product of pyrolysis is a gas of relatively high calorific value of 20,000 joules per gram with oils, tars and solid burned residue. </a:t>
            </a:r>
          </a:p>
        </p:txBody>
      </p:sp>
      <p:sp>
        <p:nvSpPr>
          <p:cNvPr id="18434" name="AutoShape 2" descr="PYROLYSIS AND GASIFICATION OF SOLID WASTE - AkStudySource"/>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pic>
        <p:nvPicPr>
          <p:cNvPr id="18436" name="Picture 4" descr="PYROLYSIS AND GASIFICATION OF SOLID WASTE - AkStudySource"/>
          <p:cNvPicPr>
            <a:picLocks noChangeAspect="1" noChangeArrowheads="1"/>
          </p:cNvPicPr>
          <p:nvPr/>
        </p:nvPicPr>
        <p:blipFill>
          <a:blip r:embed="rId2"/>
          <a:srcRect/>
          <a:stretch>
            <a:fillRect/>
          </a:stretch>
        </p:blipFill>
        <p:spPr bwMode="auto">
          <a:xfrm>
            <a:off x="1357290" y="4188215"/>
            <a:ext cx="6286544" cy="2669785"/>
          </a:xfrm>
          <a:prstGeom prst="rect">
            <a:avLst/>
          </a:prstGeom>
          <a:noFill/>
        </p:spPr>
      </p:pic>
    </p:spTree>
    <p:extLst>
      <p:ext uri="{BB962C8B-B14F-4D97-AF65-F5344CB8AC3E}">
        <p14:creationId xmlns:p14="http://schemas.microsoft.com/office/powerpoint/2010/main" val="3007561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520" y="260648"/>
            <a:ext cx="8435280" cy="1156990"/>
          </a:xfrm>
        </p:spPr>
        <p:txBody>
          <a:bodyPr>
            <a:normAutofit/>
          </a:bodyPr>
          <a:lstStyle/>
          <a:p>
            <a:r>
              <a:rPr lang="en-IN" dirty="0">
                <a:cs typeface="Times New Roman" panose="02020603050405020304" pitchFamily="18" charset="0"/>
              </a:rPr>
              <a:t>ENERGY RECOVERY </a:t>
            </a:r>
          </a:p>
        </p:txBody>
      </p:sp>
      <p:sp>
        <p:nvSpPr>
          <p:cNvPr id="4" name="Content Placeholder 3"/>
          <p:cNvSpPr>
            <a:spLocks noGrp="1"/>
          </p:cNvSpPr>
          <p:nvPr>
            <p:ph idx="1"/>
          </p:nvPr>
        </p:nvSpPr>
        <p:spPr>
          <a:xfrm>
            <a:off x="285720" y="1285860"/>
            <a:ext cx="8643998" cy="5214974"/>
          </a:xfrm>
        </p:spPr>
        <p:txBody>
          <a:bodyPr>
            <a:normAutofit fontScale="77500" lnSpcReduction="20000"/>
          </a:bodyPr>
          <a:lstStyle/>
          <a:p>
            <a:pPr algn="just">
              <a:lnSpc>
                <a:spcPct val="200000"/>
              </a:lnSpc>
            </a:pPr>
            <a:r>
              <a:rPr lang="en-US" dirty="0">
                <a:latin typeface="Century Gothic" pitchFamily="34" charset="0"/>
              </a:rPr>
              <a:t>Most of the MSW incineration currently practice energy recovery in the </a:t>
            </a:r>
            <a:r>
              <a:rPr lang="en-US" dirty="0">
                <a:solidFill>
                  <a:srgbClr val="C00000"/>
                </a:solidFill>
                <a:latin typeface="Century Gothic" pitchFamily="34" charset="0"/>
              </a:rPr>
              <a:t>form of steam</a:t>
            </a:r>
            <a:r>
              <a:rPr lang="en-US" dirty="0">
                <a:latin typeface="Century Gothic" pitchFamily="34" charset="0"/>
              </a:rPr>
              <a:t>, which is used either to drive a </a:t>
            </a:r>
            <a:r>
              <a:rPr lang="en-US" dirty="0">
                <a:solidFill>
                  <a:srgbClr val="C00000"/>
                </a:solidFill>
                <a:latin typeface="Century Gothic" pitchFamily="34" charset="0"/>
              </a:rPr>
              <a:t>turbine</a:t>
            </a:r>
            <a:r>
              <a:rPr lang="en-US" dirty="0">
                <a:latin typeface="Century Gothic" pitchFamily="34" charset="0"/>
              </a:rPr>
              <a:t> to generate electricity or directly for heating or cooling. The three basic types of waste-to-energy incineration are:</a:t>
            </a:r>
          </a:p>
          <a:p>
            <a:pPr marL="571500" indent="-571500" algn="just">
              <a:lnSpc>
                <a:spcPct val="200000"/>
              </a:lnSpc>
            </a:pPr>
            <a:r>
              <a:rPr lang="en-IN" dirty="0">
                <a:latin typeface="Century Gothic" pitchFamily="34" charset="0"/>
              </a:rPr>
              <a:t>Generation of electricity</a:t>
            </a:r>
          </a:p>
          <a:p>
            <a:pPr marL="571500" indent="-571500" algn="just">
              <a:lnSpc>
                <a:spcPct val="200000"/>
              </a:lnSpc>
            </a:pPr>
            <a:r>
              <a:rPr lang="en-IN" dirty="0">
                <a:latin typeface="Century Gothic" pitchFamily="34" charset="0"/>
              </a:rPr>
              <a:t>Steam generation</a:t>
            </a:r>
          </a:p>
          <a:p>
            <a:pPr marL="571500" indent="-571500" algn="just">
              <a:lnSpc>
                <a:spcPct val="200000"/>
              </a:lnSpc>
            </a:pPr>
            <a:r>
              <a:rPr lang="en-IN" dirty="0">
                <a:latin typeface="Century Gothic" pitchFamily="34" charset="0"/>
              </a:rPr>
              <a:t>Co-generation</a:t>
            </a:r>
          </a:p>
        </p:txBody>
      </p:sp>
    </p:spTree>
    <p:extLst>
      <p:ext uri="{BB962C8B-B14F-4D97-AF65-F5344CB8AC3E}">
        <p14:creationId xmlns:p14="http://schemas.microsoft.com/office/powerpoint/2010/main" val="44667966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520" y="260648"/>
            <a:ext cx="8435280" cy="1156990"/>
          </a:xfrm>
        </p:spPr>
        <p:txBody>
          <a:bodyPr>
            <a:normAutofit/>
          </a:bodyPr>
          <a:lstStyle/>
          <a:p>
            <a:r>
              <a:rPr lang="en-IN" dirty="0">
                <a:cs typeface="Times New Roman" panose="02020603050405020304" pitchFamily="18" charset="0"/>
              </a:rPr>
              <a:t>ENERGY RECOVERY </a:t>
            </a:r>
            <a:endParaRPr lang="en-IN" dirty="0">
              <a:latin typeface="Times New Roman" panose="02020603050405020304" pitchFamily="18" charset="0"/>
              <a:cs typeface="Times New Roman" panose="02020603050405020304" pitchFamily="18" charset="0"/>
            </a:endParaRPr>
          </a:p>
        </p:txBody>
      </p:sp>
      <p:sp>
        <p:nvSpPr>
          <p:cNvPr id="4" name="Content Placeholder 3"/>
          <p:cNvSpPr>
            <a:spLocks noGrp="1"/>
          </p:cNvSpPr>
          <p:nvPr>
            <p:ph idx="1"/>
          </p:nvPr>
        </p:nvSpPr>
        <p:spPr>
          <a:xfrm>
            <a:off x="214282" y="1052736"/>
            <a:ext cx="3686172" cy="5805264"/>
          </a:xfrm>
        </p:spPr>
        <p:txBody>
          <a:bodyPr>
            <a:normAutofit/>
          </a:bodyPr>
          <a:lstStyle/>
          <a:p>
            <a:pPr marL="0" indent="0"/>
            <a:r>
              <a:rPr lang="en-US" sz="1800" dirty="0">
                <a:solidFill>
                  <a:srgbClr val="C00000"/>
                </a:solidFill>
                <a:latin typeface="Century Gothic" pitchFamily="34" charset="0"/>
              </a:rPr>
              <a:t>Generation of electricity</a:t>
            </a:r>
            <a:endParaRPr lang="en-US" sz="1800" dirty="0">
              <a:latin typeface="Century Gothic" pitchFamily="34" charset="0"/>
            </a:endParaRPr>
          </a:p>
          <a:p>
            <a:pPr algn="just"/>
            <a:r>
              <a:rPr lang="en-US" sz="1800" dirty="0">
                <a:latin typeface="Century Gothic" pitchFamily="34" charset="0"/>
              </a:rPr>
              <a:t>Electricity is the most common form of energy produced and sold from waste to energy (WTE).</a:t>
            </a:r>
          </a:p>
          <a:p>
            <a:pPr algn="just"/>
            <a:r>
              <a:rPr lang="en-US" sz="1800" dirty="0">
                <a:latin typeface="Century Gothic" pitchFamily="34" charset="0"/>
              </a:rPr>
              <a:t>By directing the steam produced from a WTE system through a turbine generator, electricity can be produced and sold.</a:t>
            </a:r>
            <a:endParaRPr lang="en-IN" sz="1800" dirty="0">
              <a:latin typeface="Century Gothic" pitchFamily="34" charset="0"/>
            </a:endParaRPr>
          </a:p>
        </p:txBody>
      </p:sp>
      <p:pic>
        <p:nvPicPr>
          <p:cNvPr id="3" name="Picture 2"/>
          <p:cNvPicPr>
            <a:picLocks noChangeAspect="1"/>
          </p:cNvPicPr>
          <p:nvPr/>
        </p:nvPicPr>
        <p:blipFill>
          <a:blip r:embed="rId2"/>
          <a:srcRect l="4032" r="5914"/>
          <a:stretch>
            <a:fillRect/>
          </a:stretch>
        </p:blipFill>
        <p:spPr>
          <a:xfrm>
            <a:off x="4000496" y="1857364"/>
            <a:ext cx="4786314" cy="3676650"/>
          </a:xfrm>
          <a:prstGeom prst="rect">
            <a:avLst/>
          </a:prstGeom>
        </p:spPr>
      </p:pic>
    </p:spTree>
    <p:extLst>
      <p:ext uri="{BB962C8B-B14F-4D97-AF65-F5344CB8AC3E}">
        <p14:creationId xmlns:p14="http://schemas.microsoft.com/office/powerpoint/2010/main" val="83444719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520" y="260648"/>
            <a:ext cx="8435280" cy="1156990"/>
          </a:xfrm>
        </p:spPr>
        <p:txBody>
          <a:bodyPr>
            <a:normAutofit/>
          </a:bodyPr>
          <a:lstStyle/>
          <a:p>
            <a:r>
              <a:rPr lang="en-IN" dirty="0">
                <a:cs typeface="Times New Roman" panose="02020603050405020304" pitchFamily="18" charset="0"/>
              </a:rPr>
              <a:t>ENERGY RECOVERY </a:t>
            </a:r>
            <a:endParaRPr lang="en-IN" dirty="0">
              <a:latin typeface="Times New Roman" panose="02020603050405020304" pitchFamily="18" charset="0"/>
              <a:cs typeface="Times New Roman" panose="02020603050405020304" pitchFamily="18" charset="0"/>
            </a:endParaRPr>
          </a:p>
        </p:txBody>
      </p:sp>
      <p:sp>
        <p:nvSpPr>
          <p:cNvPr id="4" name="Content Placeholder 3"/>
          <p:cNvSpPr>
            <a:spLocks noGrp="1"/>
          </p:cNvSpPr>
          <p:nvPr>
            <p:ph idx="1"/>
          </p:nvPr>
        </p:nvSpPr>
        <p:spPr>
          <a:xfrm>
            <a:off x="214282" y="1285860"/>
            <a:ext cx="8572560" cy="5214974"/>
          </a:xfrm>
        </p:spPr>
        <p:txBody>
          <a:bodyPr>
            <a:normAutofit fontScale="62500" lnSpcReduction="20000"/>
          </a:bodyPr>
          <a:lstStyle/>
          <a:p>
            <a:pPr marL="0" indent="0" algn="just">
              <a:lnSpc>
                <a:spcPct val="170000"/>
              </a:lnSpc>
            </a:pPr>
            <a:r>
              <a:rPr lang="en-US" dirty="0">
                <a:solidFill>
                  <a:srgbClr val="C00000"/>
                </a:solidFill>
                <a:latin typeface="Century Gothic" pitchFamily="34" charset="0"/>
              </a:rPr>
              <a:t>STEAM GENERATION</a:t>
            </a:r>
            <a:r>
              <a:rPr lang="en-US" dirty="0">
                <a:latin typeface="Century Gothic" pitchFamily="34" charset="0"/>
              </a:rPr>
              <a:t>: </a:t>
            </a:r>
          </a:p>
          <a:p>
            <a:pPr algn="just">
              <a:lnSpc>
                <a:spcPct val="170000"/>
              </a:lnSpc>
            </a:pPr>
            <a:r>
              <a:rPr lang="en-US" dirty="0">
                <a:latin typeface="Century Gothic" pitchFamily="34" charset="0"/>
              </a:rPr>
              <a:t>Steam is used widely in a variety of industrial applications. Steam generated in incineration facilities can also be used directly by a customer for manufacturing operations.</a:t>
            </a:r>
          </a:p>
          <a:p>
            <a:pPr algn="just">
              <a:lnSpc>
                <a:spcPct val="170000"/>
              </a:lnSpc>
            </a:pPr>
            <a:r>
              <a:rPr lang="en-US" dirty="0">
                <a:latin typeface="Century Gothic" pitchFamily="34" charset="0"/>
              </a:rPr>
              <a:t>Steam generated in an incinerator is supplied to a customer through a steam line, and a separate line sometimes returns the condensed steam.</a:t>
            </a:r>
          </a:p>
          <a:p>
            <a:pPr algn="just">
              <a:lnSpc>
                <a:spcPct val="170000"/>
              </a:lnSpc>
            </a:pPr>
            <a:r>
              <a:rPr lang="en-US" dirty="0">
                <a:latin typeface="Century Gothic" pitchFamily="34" charset="0"/>
              </a:rPr>
              <a:t>It can be used to </a:t>
            </a:r>
            <a:r>
              <a:rPr lang="en-US" dirty="0">
                <a:solidFill>
                  <a:srgbClr val="C00000"/>
                </a:solidFill>
                <a:latin typeface="Century Gothic" pitchFamily="34" charset="0"/>
              </a:rPr>
              <a:t>drive machinery such as compressors</a:t>
            </a:r>
            <a:r>
              <a:rPr lang="en-US" dirty="0">
                <a:latin typeface="Century Gothic" pitchFamily="34" charset="0"/>
              </a:rPr>
              <a:t>, for space heating and generating electricity. </a:t>
            </a:r>
          </a:p>
          <a:p>
            <a:pPr algn="just">
              <a:lnSpc>
                <a:spcPct val="170000"/>
              </a:lnSpc>
            </a:pPr>
            <a:r>
              <a:rPr lang="en-US" dirty="0">
                <a:solidFill>
                  <a:srgbClr val="C00000"/>
                </a:solidFill>
                <a:latin typeface="Century Gothic" pitchFamily="34" charset="0"/>
              </a:rPr>
              <a:t>Industrial plants, dairies, cheese plants, public utilities, paper mills, tanneries</a:t>
            </a:r>
            <a:r>
              <a:rPr lang="en-US" dirty="0">
                <a:latin typeface="Century Gothic" pitchFamily="34" charset="0"/>
              </a:rPr>
              <a:t>, breweries, public buildings and many other businesses use steam for heating and air conditioning</a:t>
            </a:r>
            <a:endParaRPr lang="en-IN" dirty="0">
              <a:latin typeface="Century Gothic" pitchFamily="34" charset="0"/>
            </a:endParaRPr>
          </a:p>
        </p:txBody>
      </p:sp>
    </p:spTree>
    <p:extLst>
      <p:ext uri="{BB962C8B-B14F-4D97-AF65-F5344CB8AC3E}">
        <p14:creationId xmlns:p14="http://schemas.microsoft.com/office/powerpoint/2010/main" val="150720294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520" y="260648"/>
            <a:ext cx="8435280" cy="1156990"/>
          </a:xfrm>
        </p:spPr>
        <p:txBody>
          <a:bodyPr>
            <a:normAutofit/>
          </a:bodyPr>
          <a:lstStyle/>
          <a:p>
            <a:r>
              <a:rPr lang="en-IN" dirty="0">
                <a:cs typeface="Times New Roman" panose="02020603050405020304" pitchFamily="18" charset="0"/>
              </a:rPr>
              <a:t>ENERGY RECOVERY </a:t>
            </a:r>
            <a:endParaRPr lang="en-IN" dirty="0">
              <a:latin typeface="Times New Roman" panose="02020603050405020304" pitchFamily="18" charset="0"/>
              <a:cs typeface="Times New Roman" panose="02020603050405020304" pitchFamily="18" charset="0"/>
            </a:endParaRPr>
          </a:p>
        </p:txBody>
      </p:sp>
      <p:sp>
        <p:nvSpPr>
          <p:cNvPr id="4" name="Content Placeholder 3"/>
          <p:cNvSpPr>
            <a:spLocks noGrp="1"/>
          </p:cNvSpPr>
          <p:nvPr>
            <p:ph idx="1"/>
          </p:nvPr>
        </p:nvSpPr>
        <p:spPr>
          <a:xfrm>
            <a:off x="285720" y="1285860"/>
            <a:ext cx="8572560" cy="5214974"/>
          </a:xfrm>
        </p:spPr>
        <p:txBody>
          <a:bodyPr>
            <a:normAutofit fontScale="62500" lnSpcReduction="20000"/>
          </a:bodyPr>
          <a:lstStyle/>
          <a:p>
            <a:pPr marL="0" indent="0" algn="just">
              <a:lnSpc>
                <a:spcPct val="170000"/>
              </a:lnSpc>
            </a:pPr>
            <a:r>
              <a:rPr lang="en-US" dirty="0">
                <a:solidFill>
                  <a:srgbClr val="C00000"/>
                </a:solidFill>
                <a:latin typeface="Century Gothic" pitchFamily="34" charset="0"/>
              </a:rPr>
              <a:t>CO-GENERATION</a:t>
            </a:r>
            <a:r>
              <a:rPr lang="en-US" dirty="0">
                <a:latin typeface="Century Gothic" pitchFamily="34" charset="0"/>
              </a:rPr>
              <a:t>: </a:t>
            </a:r>
          </a:p>
          <a:p>
            <a:pPr algn="just">
              <a:lnSpc>
                <a:spcPct val="170000"/>
              </a:lnSpc>
            </a:pPr>
            <a:r>
              <a:rPr lang="en-US" dirty="0">
                <a:latin typeface="Century Gothic" pitchFamily="34" charset="0"/>
              </a:rPr>
              <a:t>Co-generation refers to </a:t>
            </a:r>
            <a:r>
              <a:rPr lang="en-US" dirty="0">
                <a:solidFill>
                  <a:srgbClr val="C00000"/>
                </a:solidFill>
                <a:latin typeface="Century Gothic" pitchFamily="34" charset="0"/>
              </a:rPr>
              <a:t>combined production of steam and electricity </a:t>
            </a:r>
            <a:r>
              <a:rPr lang="en-US" dirty="0">
                <a:latin typeface="Century Gothic" pitchFamily="34" charset="0"/>
              </a:rPr>
              <a:t>and can occur in two ways. </a:t>
            </a:r>
          </a:p>
          <a:p>
            <a:pPr algn="just">
              <a:lnSpc>
                <a:spcPct val="170000"/>
              </a:lnSpc>
            </a:pPr>
            <a:r>
              <a:rPr lang="en-US" dirty="0">
                <a:latin typeface="Century Gothic" pitchFamily="34" charset="0"/>
              </a:rPr>
              <a:t>If the energy customer requires steam conditions (pressure and temperature) that are less than the incineration plant’s design specifications, a turbine-generator is used to produce electricity and thus reduce steam conditions to appropriate levels for the customer. </a:t>
            </a:r>
          </a:p>
          <a:p>
            <a:pPr algn="just">
              <a:lnSpc>
                <a:spcPct val="170000"/>
              </a:lnSpc>
            </a:pPr>
            <a:r>
              <a:rPr lang="en-US" dirty="0">
                <a:latin typeface="Century Gothic" pitchFamily="34" charset="0"/>
              </a:rPr>
              <a:t>If the steam purchaser cannot accept all the steam produced by the facility, the excess can be converted to electricity. </a:t>
            </a:r>
          </a:p>
          <a:p>
            <a:pPr algn="just">
              <a:lnSpc>
                <a:spcPct val="170000"/>
              </a:lnSpc>
            </a:pPr>
            <a:r>
              <a:rPr lang="en-US" dirty="0">
                <a:latin typeface="Century Gothic" pitchFamily="34" charset="0"/>
              </a:rPr>
              <a:t>In cogeneration, high-pressure steam is used first to generate electricity; the steam leaving the turbine is then used to serve the steam users. </a:t>
            </a:r>
          </a:p>
        </p:txBody>
      </p:sp>
    </p:spTree>
    <p:extLst>
      <p:ext uri="{BB962C8B-B14F-4D97-AF65-F5344CB8AC3E}">
        <p14:creationId xmlns:p14="http://schemas.microsoft.com/office/powerpoint/2010/main" val="169412514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520" y="260648"/>
            <a:ext cx="8435280" cy="1156990"/>
          </a:xfrm>
        </p:spPr>
        <p:txBody>
          <a:bodyPr>
            <a:normAutofit/>
          </a:bodyPr>
          <a:lstStyle/>
          <a:p>
            <a:r>
              <a:rPr lang="en-IN" dirty="0">
                <a:cs typeface="Times New Roman" panose="02020603050405020304" pitchFamily="18" charset="0"/>
              </a:rPr>
              <a:t>ENERGY RECOVERY </a:t>
            </a:r>
            <a:endParaRPr lang="en-IN" dirty="0">
              <a:latin typeface="Times New Roman" panose="02020603050405020304" pitchFamily="18" charset="0"/>
              <a:cs typeface="Times New Roman" panose="02020603050405020304" pitchFamily="18" charset="0"/>
            </a:endParaRPr>
          </a:p>
        </p:txBody>
      </p:sp>
      <p:sp>
        <p:nvSpPr>
          <p:cNvPr id="4" name="Content Placeholder 3"/>
          <p:cNvSpPr>
            <a:spLocks noGrp="1"/>
          </p:cNvSpPr>
          <p:nvPr>
            <p:ph idx="1"/>
          </p:nvPr>
        </p:nvSpPr>
        <p:spPr>
          <a:xfrm>
            <a:off x="214282" y="1214422"/>
            <a:ext cx="3071834" cy="5429288"/>
          </a:xfrm>
        </p:spPr>
        <p:txBody>
          <a:bodyPr>
            <a:normAutofit/>
          </a:bodyPr>
          <a:lstStyle/>
          <a:p>
            <a:pPr algn="just"/>
            <a:r>
              <a:rPr lang="en-US" sz="1800" dirty="0">
                <a:solidFill>
                  <a:srgbClr val="C00000"/>
                </a:solidFill>
                <a:latin typeface="Century Gothic" pitchFamily="34" charset="0"/>
              </a:rPr>
              <a:t>COGENERATION: </a:t>
            </a:r>
            <a:r>
              <a:rPr lang="en-US" sz="1800" dirty="0">
                <a:latin typeface="Century Gothic" pitchFamily="34" charset="0"/>
              </a:rPr>
              <a:t>provides greater overall energy efficiency, even though the output of the major energy product – whether electricity or steam – may be less than that generated by producing one type of energy alone. </a:t>
            </a:r>
            <a:endParaRPr lang="en-IN" sz="1800" dirty="0">
              <a:latin typeface="Century Gothic" pitchFamily="34" charset="0"/>
            </a:endParaRPr>
          </a:p>
          <a:p>
            <a:pPr algn="just"/>
            <a:endParaRPr lang="en-IN" sz="1800" dirty="0"/>
          </a:p>
        </p:txBody>
      </p:sp>
      <p:pic>
        <p:nvPicPr>
          <p:cNvPr id="3" name="Picture 2"/>
          <p:cNvPicPr>
            <a:picLocks noChangeAspect="1"/>
          </p:cNvPicPr>
          <p:nvPr/>
        </p:nvPicPr>
        <p:blipFill>
          <a:blip r:embed="rId2"/>
          <a:stretch>
            <a:fillRect/>
          </a:stretch>
        </p:blipFill>
        <p:spPr>
          <a:xfrm>
            <a:off x="3857620" y="1285860"/>
            <a:ext cx="4987838" cy="5000660"/>
          </a:xfrm>
          <a:prstGeom prst="rect">
            <a:avLst/>
          </a:prstGeom>
        </p:spPr>
      </p:pic>
    </p:spTree>
    <p:extLst>
      <p:ext uri="{BB962C8B-B14F-4D97-AF65-F5344CB8AC3E}">
        <p14:creationId xmlns:p14="http://schemas.microsoft.com/office/powerpoint/2010/main" val="110329923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60648"/>
            <a:ext cx="8229600" cy="1143000"/>
          </a:xfrm>
        </p:spPr>
        <p:txBody>
          <a:bodyPr/>
          <a:lstStyle/>
          <a:p>
            <a:r>
              <a:rPr lang="en-IN" dirty="0">
                <a:cs typeface="Times New Roman" panose="02020603050405020304" pitchFamily="18" charset="0"/>
              </a:rPr>
              <a:t>DRYING AND DEWATERING </a:t>
            </a:r>
          </a:p>
        </p:txBody>
      </p:sp>
      <p:sp>
        <p:nvSpPr>
          <p:cNvPr id="4" name="Content Placeholder 3"/>
          <p:cNvSpPr>
            <a:spLocks noGrp="1"/>
          </p:cNvSpPr>
          <p:nvPr>
            <p:ph idx="1"/>
          </p:nvPr>
        </p:nvSpPr>
        <p:spPr>
          <a:xfrm>
            <a:off x="214282" y="1285860"/>
            <a:ext cx="4572032" cy="5214974"/>
          </a:xfrm>
        </p:spPr>
        <p:txBody>
          <a:bodyPr>
            <a:normAutofit fontScale="62500" lnSpcReduction="20000"/>
          </a:bodyPr>
          <a:lstStyle/>
          <a:p>
            <a:pPr algn="just">
              <a:lnSpc>
                <a:spcPct val="170000"/>
              </a:lnSpc>
            </a:pPr>
            <a:r>
              <a:rPr lang="en-US" dirty="0">
                <a:latin typeface="Century Gothic" pitchFamily="34" charset="0"/>
              </a:rPr>
              <a:t>Drying and dewatering operations are used primarily for incineration systems, with or without energy recovery systems.</a:t>
            </a:r>
          </a:p>
          <a:p>
            <a:pPr algn="just">
              <a:lnSpc>
                <a:spcPct val="170000"/>
              </a:lnSpc>
            </a:pPr>
            <a:r>
              <a:rPr lang="en-US" dirty="0">
                <a:latin typeface="Century Gothic" pitchFamily="34" charset="0"/>
              </a:rPr>
              <a:t>These are also used for drying of </a:t>
            </a:r>
            <a:r>
              <a:rPr lang="en-US" dirty="0" err="1">
                <a:latin typeface="Century Gothic" pitchFamily="34" charset="0"/>
              </a:rPr>
              <a:t>sludges</a:t>
            </a:r>
            <a:r>
              <a:rPr lang="en-US" dirty="0">
                <a:latin typeface="Century Gothic" pitchFamily="34" charset="0"/>
              </a:rPr>
              <a:t> in wastewater treatment plants, prior to their incineration or transport to land disposal. </a:t>
            </a:r>
          </a:p>
          <a:p>
            <a:pPr algn="just">
              <a:lnSpc>
                <a:spcPct val="170000"/>
              </a:lnSpc>
            </a:pPr>
            <a:r>
              <a:rPr lang="en-US" dirty="0">
                <a:latin typeface="Century Gothic" pitchFamily="34" charset="0"/>
              </a:rPr>
              <a:t>The purpose of drying and dewatering operation is to remove moisture from wastes and thereby make it a better fuel. </a:t>
            </a:r>
          </a:p>
        </p:txBody>
      </p:sp>
      <p:pic>
        <p:nvPicPr>
          <p:cNvPr id="5" name="Content Placeholder 2"/>
          <p:cNvPicPr>
            <a:picLocks noChangeAspect="1"/>
          </p:cNvPicPr>
          <p:nvPr/>
        </p:nvPicPr>
        <p:blipFill>
          <a:blip r:embed="rId2"/>
          <a:stretch>
            <a:fillRect/>
          </a:stretch>
        </p:blipFill>
        <p:spPr>
          <a:xfrm>
            <a:off x="4932040" y="1977851"/>
            <a:ext cx="3915685" cy="3770660"/>
          </a:xfrm>
          <a:prstGeom prst="rect">
            <a:avLst/>
          </a:prstGeom>
        </p:spPr>
      </p:pic>
      <p:sp>
        <p:nvSpPr>
          <p:cNvPr id="6" name="Rectangle 5"/>
          <p:cNvSpPr/>
          <p:nvPr/>
        </p:nvSpPr>
        <p:spPr>
          <a:xfrm>
            <a:off x="4788024" y="1628800"/>
            <a:ext cx="4427984" cy="307777"/>
          </a:xfrm>
          <a:prstGeom prst="rect">
            <a:avLst/>
          </a:prstGeom>
        </p:spPr>
        <p:txBody>
          <a:bodyPr wrap="square">
            <a:spAutoFit/>
          </a:bodyPr>
          <a:lstStyle/>
          <a:p>
            <a:r>
              <a:rPr lang="en-IN" sz="1400" dirty="0">
                <a:latin typeface="Times New Roman" panose="02020603050405020304" pitchFamily="18" charset="0"/>
                <a:cs typeface="Times New Roman" panose="02020603050405020304" pitchFamily="18" charset="0"/>
              </a:rPr>
              <a:t>Moisture Content of Municipal Solid Waste Components</a:t>
            </a:r>
          </a:p>
        </p:txBody>
      </p:sp>
    </p:spTree>
    <p:extLst>
      <p:ext uri="{BB962C8B-B14F-4D97-AF65-F5344CB8AC3E}">
        <p14:creationId xmlns:p14="http://schemas.microsoft.com/office/powerpoint/2010/main" val="348210669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cs typeface="Times New Roman" panose="02020603050405020304" pitchFamily="18" charset="0"/>
              </a:rPr>
              <a:t>DRYING</a:t>
            </a:r>
          </a:p>
        </p:txBody>
      </p:sp>
      <p:sp>
        <p:nvSpPr>
          <p:cNvPr id="4" name="Content Placeholder 3"/>
          <p:cNvSpPr>
            <a:spLocks noGrp="1"/>
          </p:cNvSpPr>
          <p:nvPr>
            <p:ph idx="1"/>
          </p:nvPr>
        </p:nvSpPr>
        <p:spPr>
          <a:xfrm>
            <a:off x="472174" y="1124744"/>
            <a:ext cx="8214626" cy="4392488"/>
          </a:xfrm>
        </p:spPr>
        <p:txBody>
          <a:bodyPr>
            <a:noAutofit/>
          </a:bodyPr>
          <a:lstStyle/>
          <a:p>
            <a:pPr marL="0" indent="0" algn="just">
              <a:spcBef>
                <a:spcPts val="200"/>
              </a:spcBef>
              <a:buNone/>
            </a:pPr>
            <a:r>
              <a:rPr lang="en-US" sz="2000" dirty="0">
                <a:solidFill>
                  <a:srgbClr val="C00000"/>
                </a:solidFill>
                <a:latin typeface="Century Gothic" pitchFamily="34" charset="0"/>
              </a:rPr>
              <a:t>(</a:t>
            </a:r>
            <a:r>
              <a:rPr lang="en-US" sz="2000" dirty="0" err="1">
                <a:solidFill>
                  <a:srgbClr val="C00000"/>
                </a:solidFill>
                <a:latin typeface="Century Gothic" pitchFamily="34" charset="0"/>
              </a:rPr>
              <a:t>i</a:t>
            </a:r>
            <a:r>
              <a:rPr lang="en-US" sz="2000" dirty="0">
                <a:solidFill>
                  <a:srgbClr val="C00000"/>
                </a:solidFill>
                <a:latin typeface="Century Gothic" pitchFamily="34" charset="0"/>
              </a:rPr>
              <a:t>) CONVECTION DRYING: </a:t>
            </a:r>
          </a:p>
          <a:p>
            <a:pPr algn="just">
              <a:spcBef>
                <a:spcPts val="200"/>
              </a:spcBef>
            </a:pPr>
            <a:r>
              <a:rPr lang="en-US" sz="2000" dirty="0">
                <a:latin typeface="Century Gothic" pitchFamily="34" charset="0"/>
              </a:rPr>
              <a:t>In this method, hot air is in direct contact with the wet solid waste stream. </a:t>
            </a:r>
          </a:p>
          <a:p>
            <a:pPr marL="0" indent="0" algn="just">
              <a:spcBef>
                <a:spcPts val="200"/>
              </a:spcBef>
              <a:buNone/>
            </a:pPr>
            <a:r>
              <a:rPr lang="en-US" sz="2000" dirty="0">
                <a:solidFill>
                  <a:srgbClr val="C00000"/>
                </a:solidFill>
                <a:latin typeface="Century Gothic" pitchFamily="34" charset="0"/>
              </a:rPr>
              <a:t>(ii) CONDUCTION DRYING: </a:t>
            </a:r>
          </a:p>
          <a:p>
            <a:pPr algn="just">
              <a:spcBef>
                <a:spcPts val="200"/>
              </a:spcBef>
            </a:pPr>
            <a:r>
              <a:rPr lang="en-US" sz="2000" dirty="0">
                <a:latin typeface="Century Gothic" pitchFamily="34" charset="0"/>
              </a:rPr>
              <a:t>In this method, the wet solid waste stream is in contact with a heated surface. </a:t>
            </a:r>
          </a:p>
          <a:p>
            <a:pPr marL="0" indent="0" algn="just">
              <a:spcBef>
                <a:spcPts val="200"/>
              </a:spcBef>
              <a:buNone/>
            </a:pPr>
            <a:r>
              <a:rPr lang="en-US" sz="2000" dirty="0">
                <a:solidFill>
                  <a:srgbClr val="C00000"/>
                </a:solidFill>
                <a:latin typeface="Century Gothic" pitchFamily="34" charset="0"/>
              </a:rPr>
              <a:t>(III) RADIATION DRYING: </a:t>
            </a:r>
          </a:p>
          <a:p>
            <a:pPr algn="just">
              <a:spcBef>
                <a:spcPts val="200"/>
              </a:spcBef>
            </a:pPr>
            <a:r>
              <a:rPr lang="en-US" sz="2000" dirty="0">
                <a:latin typeface="Century Gothic" pitchFamily="34" charset="0"/>
              </a:rPr>
              <a:t>In this method, heat is transmitted directly to the wet solid waste stream by radiation from the heated body. </a:t>
            </a:r>
          </a:p>
          <a:p>
            <a:pPr algn="just">
              <a:spcBef>
                <a:spcPts val="200"/>
              </a:spcBef>
            </a:pPr>
            <a:r>
              <a:rPr lang="en-US" sz="2000" dirty="0">
                <a:latin typeface="Century Gothic" pitchFamily="34" charset="0"/>
              </a:rPr>
              <a:t>Of these three methods, convection drying is used most commonly. </a:t>
            </a:r>
            <a:endParaRPr lang="en-IN" sz="2000" dirty="0">
              <a:latin typeface="Century Gothic" pitchFamily="34" charset="0"/>
            </a:endParaRPr>
          </a:p>
        </p:txBody>
      </p:sp>
    </p:spTree>
    <p:extLst>
      <p:ext uri="{BB962C8B-B14F-4D97-AF65-F5344CB8AC3E}">
        <p14:creationId xmlns:p14="http://schemas.microsoft.com/office/powerpoint/2010/main" val="35124585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97D802-D432-4606-BFED-37430FD0CB46}"/>
              </a:ext>
            </a:extLst>
          </p:cNvPr>
          <p:cNvSpPr>
            <a:spLocks noGrp="1"/>
          </p:cNvSpPr>
          <p:nvPr>
            <p:ph type="title"/>
          </p:nvPr>
        </p:nvSpPr>
        <p:spPr/>
        <p:txBody>
          <a:bodyPr>
            <a:normAutofit/>
          </a:bodyPr>
          <a:lstStyle/>
          <a:p>
            <a:r>
              <a:rPr lang="en-US" sz="3200" b="1" dirty="0">
                <a:cs typeface="Times New Roman" panose="02020603050405020304" pitchFamily="18" charset="0"/>
              </a:rPr>
              <a:t>MECHANICAL VOLUME AND SIZE REDUCTION </a:t>
            </a:r>
          </a:p>
        </p:txBody>
      </p:sp>
      <p:sp>
        <p:nvSpPr>
          <p:cNvPr id="3" name="Content Placeholder 2">
            <a:extLst>
              <a:ext uri="{FF2B5EF4-FFF2-40B4-BE49-F238E27FC236}">
                <a16:creationId xmlns:a16="http://schemas.microsoft.com/office/drawing/2014/main" id="{E0287A6A-401E-4AF1-8379-3EEFF34AAC24}"/>
              </a:ext>
            </a:extLst>
          </p:cNvPr>
          <p:cNvSpPr>
            <a:spLocks noGrp="1"/>
          </p:cNvSpPr>
          <p:nvPr>
            <p:ph sz="quarter" idx="1"/>
          </p:nvPr>
        </p:nvSpPr>
        <p:spPr>
          <a:xfrm>
            <a:off x="285720" y="1071546"/>
            <a:ext cx="8858280" cy="5572164"/>
          </a:xfrm>
        </p:spPr>
        <p:txBody>
          <a:bodyPr>
            <a:normAutofit fontScale="92500" lnSpcReduction="10000"/>
          </a:bodyPr>
          <a:lstStyle/>
          <a:p>
            <a:pPr algn="just"/>
            <a:r>
              <a:rPr lang="en-US" sz="1800" dirty="0">
                <a:solidFill>
                  <a:srgbClr val="002060"/>
                </a:solidFill>
                <a:latin typeface="Century Gothic" pitchFamily="34" charset="0"/>
              </a:rPr>
              <a:t>Mechanical volume and size reduction is an important factor in the development and operation of any SWM system. </a:t>
            </a:r>
          </a:p>
          <a:p>
            <a:pPr algn="just"/>
            <a:r>
              <a:rPr lang="en-US" sz="1800" dirty="0">
                <a:solidFill>
                  <a:srgbClr val="002060"/>
                </a:solidFill>
                <a:latin typeface="Century Gothic" pitchFamily="34" charset="0"/>
              </a:rPr>
              <a:t>The main purpose is to reduce the volume (amount) and size of waste, as compared to its original form, and produce waste of uniform size. </a:t>
            </a:r>
          </a:p>
          <a:p>
            <a:pPr algn="just"/>
            <a:r>
              <a:rPr lang="en-US" sz="1800" dirty="0">
                <a:solidFill>
                  <a:srgbClr val="002060"/>
                </a:solidFill>
                <a:latin typeface="Century Gothic" pitchFamily="34" charset="0"/>
              </a:rPr>
              <a:t>We will discuss the processes involved in volume and size reduction along with their selection criteria, equipment requirement, design consideration, etc. </a:t>
            </a:r>
          </a:p>
          <a:p>
            <a:pPr marL="0" indent="0" algn="just">
              <a:buNone/>
            </a:pPr>
            <a:r>
              <a:rPr lang="en-US" sz="2000" dirty="0">
                <a:solidFill>
                  <a:srgbClr val="C00000"/>
                </a:solidFill>
                <a:latin typeface="Century Gothic" pitchFamily="34" charset="0"/>
                <a:ea typeface="+mj-ea"/>
              </a:rPr>
              <a:t>Volume reduction or compaction </a:t>
            </a:r>
          </a:p>
          <a:p>
            <a:pPr algn="just"/>
            <a:r>
              <a:rPr lang="en-US" sz="1800" dirty="0">
                <a:solidFill>
                  <a:srgbClr val="002060"/>
                </a:solidFill>
                <a:latin typeface="Century Gothic" pitchFamily="34" charset="0"/>
              </a:rPr>
              <a:t>Volume reduction or compaction refers to densifying wastes in order to reduce their volume. Some of the benefits of compaction include: </a:t>
            </a:r>
          </a:p>
          <a:p>
            <a:pPr algn="just"/>
            <a:r>
              <a:rPr lang="en-US" sz="1800" dirty="0">
                <a:solidFill>
                  <a:srgbClr val="002060"/>
                </a:solidFill>
                <a:latin typeface="Century Gothic" pitchFamily="34" charset="0"/>
              </a:rPr>
              <a:t>reduction in the quantity of materials to be handled at the disposal site; </a:t>
            </a:r>
          </a:p>
          <a:p>
            <a:pPr algn="just"/>
            <a:r>
              <a:rPr lang="en-US" sz="1800" dirty="0">
                <a:solidFill>
                  <a:srgbClr val="002060"/>
                </a:solidFill>
                <a:latin typeface="Century Gothic" pitchFamily="34" charset="0"/>
              </a:rPr>
              <a:t>improved efficiency of collection and disposal of wastes; </a:t>
            </a:r>
          </a:p>
          <a:p>
            <a:pPr algn="just"/>
            <a:r>
              <a:rPr lang="en-US" sz="1800" dirty="0">
                <a:solidFill>
                  <a:srgbClr val="002060"/>
                </a:solidFill>
                <a:latin typeface="Century Gothic" pitchFamily="34" charset="0"/>
              </a:rPr>
              <a:t>increased life of landfills; </a:t>
            </a:r>
          </a:p>
          <a:p>
            <a:pPr algn="just"/>
            <a:r>
              <a:rPr lang="en-US" sz="1800" dirty="0">
                <a:solidFill>
                  <a:srgbClr val="002060"/>
                </a:solidFill>
                <a:latin typeface="Century Gothic" pitchFamily="34" charset="0"/>
              </a:rPr>
              <a:t>Economically viable waste management system. </a:t>
            </a:r>
          </a:p>
          <a:p>
            <a:pPr marL="0" indent="0" algn="just">
              <a:buNone/>
            </a:pPr>
            <a:endParaRPr lang="en-US" sz="2000" b="1" dirty="0">
              <a:solidFill>
                <a:schemeClr val="accent2"/>
              </a:solidFill>
              <a:latin typeface="Times New Roman" panose="02020603050405020304" pitchFamily="18" charset="0"/>
              <a:ea typeface="+mj-ea"/>
              <a:cs typeface="Times New Roman" panose="02020603050405020304" pitchFamily="18" charset="0"/>
            </a:endParaRPr>
          </a:p>
        </p:txBody>
      </p:sp>
    </p:spTree>
    <p:extLst>
      <p:ext uri="{BB962C8B-B14F-4D97-AF65-F5344CB8AC3E}">
        <p14:creationId xmlns:p14="http://schemas.microsoft.com/office/powerpoint/2010/main" val="10619911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cs typeface="Times New Roman" panose="02020603050405020304" pitchFamily="18" charset="0"/>
              </a:rPr>
              <a:t>DRYING</a:t>
            </a:r>
            <a:endParaRPr lang="en-IN" dirty="0">
              <a:latin typeface="Times New Roman" panose="02020603050405020304" pitchFamily="18" charset="0"/>
              <a:cs typeface="Times New Roman" panose="02020603050405020304" pitchFamily="18" charset="0"/>
            </a:endParaRPr>
          </a:p>
        </p:txBody>
      </p:sp>
      <p:sp>
        <p:nvSpPr>
          <p:cNvPr id="4" name="Content Placeholder 3"/>
          <p:cNvSpPr>
            <a:spLocks noGrp="1"/>
          </p:cNvSpPr>
          <p:nvPr>
            <p:ph idx="1"/>
          </p:nvPr>
        </p:nvSpPr>
        <p:spPr>
          <a:xfrm>
            <a:off x="179512" y="1196752"/>
            <a:ext cx="3178042" cy="5446958"/>
          </a:xfrm>
        </p:spPr>
        <p:txBody>
          <a:bodyPr>
            <a:noAutofit/>
          </a:bodyPr>
          <a:lstStyle/>
          <a:p>
            <a:pPr algn="just"/>
            <a:r>
              <a:rPr lang="en-US" sz="1800" dirty="0">
                <a:latin typeface="Century Gothic" pitchFamily="34" charset="0"/>
              </a:rPr>
              <a:t>A rotary drum dryer is composed of a rotating cylinder, slightly inclined from the horizontal through which the material to be dried and the drying gas are passed simultaneously. </a:t>
            </a:r>
          </a:p>
        </p:txBody>
      </p:sp>
      <p:pic>
        <p:nvPicPr>
          <p:cNvPr id="5" name="Content Placeholder 2"/>
          <p:cNvPicPr>
            <a:picLocks noChangeAspect="1"/>
          </p:cNvPicPr>
          <p:nvPr/>
        </p:nvPicPr>
        <p:blipFill>
          <a:blip r:embed="rId2"/>
          <a:stretch>
            <a:fillRect/>
          </a:stretch>
        </p:blipFill>
        <p:spPr>
          <a:xfrm>
            <a:off x="3428992" y="2500306"/>
            <a:ext cx="5461576" cy="3357586"/>
          </a:xfrm>
          <a:prstGeom prst="rect">
            <a:avLst/>
          </a:prstGeom>
        </p:spPr>
      </p:pic>
      <p:sp>
        <p:nvSpPr>
          <p:cNvPr id="6" name="Rectangle 5"/>
          <p:cNvSpPr/>
          <p:nvPr/>
        </p:nvSpPr>
        <p:spPr>
          <a:xfrm>
            <a:off x="3571868" y="2000240"/>
            <a:ext cx="6143668" cy="323165"/>
          </a:xfrm>
          <a:prstGeom prst="rect">
            <a:avLst/>
          </a:prstGeom>
        </p:spPr>
        <p:txBody>
          <a:bodyPr wrap="square">
            <a:spAutoFit/>
          </a:bodyPr>
          <a:lstStyle/>
          <a:p>
            <a:r>
              <a:rPr lang="en-US" sz="1500" b="1" dirty="0">
                <a:solidFill>
                  <a:srgbClr val="C00000"/>
                </a:solidFill>
                <a:latin typeface="Century Gothic" pitchFamily="34" charset="0"/>
                <a:cs typeface="Times New Roman" panose="02020603050405020304" pitchFamily="18" charset="0"/>
              </a:rPr>
              <a:t>COUNTERCURRENT DIRECT-HEAT ROTARY DRUM DRYER </a:t>
            </a:r>
            <a:endParaRPr lang="en-IN" sz="1500" b="1" dirty="0">
              <a:solidFill>
                <a:srgbClr val="C00000"/>
              </a:solidFill>
              <a:latin typeface="Century Gothic" pitchFamily="34" charset="0"/>
              <a:cs typeface="Times New Roman" panose="02020603050405020304" pitchFamily="18" charset="0"/>
            </a:endParaRPr>
          </a:p>
        </p:txBody>
      </p:sp>
    </p:spTree>
    <p:extLst>
      <p:ext uri="{BB962C8B-B14F-4D97-AF65-F5344CB8AC3E}">
        <p14:creationId xmlns:p14="http://schemas.microsoft.com/office/powerpoint/2010/main" val="373926498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cs typeface="Times New Roman" panose="02020603050405020304" pitchFamily="18" charset="0"/>
              </a:rPr>
              <a:t>DRYING</a:t>
            </a:r>
            <a:endParaRPr lang="en-IN" dirty="0">
              <a:latin typeface="Times New Roman" panose="02020603050405020304" pitchFamily="18" charset="0"/>
              <a:cs typeface="Times New Roman" panose="02020603050405020304" pitchFamily="18" charset="0"/>
            </a:endParaRPr>
          </a:p>
        </p:txBody>
      </p:sp>
      <p:sp>
        <p:nvSpPr>
          <p:cNvPr id="4" name="Content Placeholder 3"/>
          <p:cNvSpPr>
            <a:spLocks noGrp="1"/>
          </p:cNvSpPr>
          <p:nvPr>
            <p:ph idx="1"/>
          </p:nvPr>
        </p:nvSpPr>
        <p:spPr>
          <a:xfrm>
            <a:off x="179512" y="1196752"/>
            <a:ext cx="8784976" cy="4497363"/>
          </a:xfrm>
        </p:spPr>
        <p:txBody>
          <a:bodyPr>
            <a:noAutofit/>
          </a:bodyPr>
          <a:lstStyle/>
          <a:p>
            <a:pPr marL="0" indent="0" algn="just"/>
            <a:r>
              <a:rPr lang="en-US" sz="1800" dirty="0">
                <a:latin typeface="Century Gothic" pitchFamily="34" charset="0"/>
              </a:rPr>
              <a:t>The drying of material in a direct rotary dryer occurs in the following stages: </a:t>
            </a:r>
          </a:p>
          <a:p>
            <a:pPr marL="715963" indent="-273050" algn="just" defTabSz="715963">
              <a:tabLst>
                <a:tab pos="715963" algn="l"/>
              </a:tabLst>
            </a:pPr>
            <a:r>
              <a:rPr lang="en-US" sz="1800" dirty="0">
                <a:latin typeface="Century Gothic" pitchFamily="34" charset="0"/>
              </a:rPr>
              <a:t>Heating the wet material and its moisture content to the constant-rate drying temperature. Drying the material substantially at this temperature. </a:t>
            </a:r>
          </a:p>
          <a:p>
            <a:pPr marL="715963" indent="-273050" algn="just" defTabSz="715963">
              <a:tabLst>
                <a:tab pos="715963" algn="l"/>
              </a:tabLst>
            </a:pPr>
            <a:r>
              <a:rPr lang="en-US" sz="1800" dirty="0">
                <a:latin typeface="Century Gothic" pitchFamily="34" charset="0"/>
              </a:rPr>
              <a:t>Heating of material to its discharge temperature and evaporation of moisture remaining at the end of the stage. The retention time in the rotary drum is about 30 – 45 minutes. </a:t>
            </a:r>
          </a:p>
          <a:p>
            <a:pPr marL="715963" indent="-273050" algn="just" defTabSz="715963">
              <a:tabLst>
                <a:tab pos="715963" algn="l"/>
              </a:tabLst>
            </a:pPr>
            <a:r>
              <a:rPr lang="en-US" sz="1800" dirty="0">
                <a:latin typeface="Century Gothic" pitchFamily="34" charset="0"/>
              </a:rPr>
              <a:t>The required energy input will depend on the moisture content, and the required energy input can be estimated by using a value of about 715 KJ/kg (or 1850 Btu/1b) of water evaporated. </a:t>
            </a:r>
            <a:endParaRPr lang="en-IN" sz="1800" dirty="0">
              <a:latin typeface="Century Gothic" pitchFamily="34" charset="0"/>
            </a:endParaRPr>
          </a:p>
        </p:txBody>
      </p:sp>
    </p:spTree>
    <p:extLst>
      <p:ext uri="{BB962C8B-B14F-4D97-AF65-F5344CB8AC3E}">
        <p14:creationId xmlns:p14="http://schemas.microsoft.com/office/powerpoint/2010/main" val="92895792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cs typeface="Times New Roman" panose="02020603050405020304" pitchFamily="18" charset="0"/>
              </a:rPr>
              <a:t>DRYING</a:t>
            </a:r>
            <a:endParaRPr lang="en-IN" dirty="0">
              <a:latin typeface="Times New Roman" panose="02020603050405020304" pitchFamily="18" charset="0"/>
              <a:cs typeface="Times New Roman" panose="02020603050405020304" pitchFamily="18" charset="0"/>
            </a:endParaRPr>
          </a:p>
        </p:txBody>
      </p:sp>
      <p:sp>
        <p:nvSpPr>
          <p:cNvPr id="4" name="Content Placeholder 3"/>
          <p:cNvSpPr>
            <a:spLocks noGrp="1"/>
          </p:cNvSpPr>
          <p:nvPr>
            <p:ph idx="1"/>
          </p:nvPr>
        </p:nvSpPr>
        <p:spPr>
          <a:xfrm>
            <a:off x="441989" y="1196752"/>
            <a:ext cx="8229600" cy="4525963"/>
          </a:xfrm>
        </p:spPr>
        <p:txBody>
          <a:bodyPr>
            <a:noAutofit/>
          </a:bodyPr>
          <a:lstStyle/>
          <a:p>
            <a:pPr marL="0" indent="0" algn="just">
              <a:lnSpc>
                <a:spcPct val="100000"/>
              </a:lnSpc>
              <a:spcBef>
                <a:spcPts val="0"/>
              </a:spcBef>
              <a:buNone/>
            </a:pPr>
            <a:r>
              <a:rPr lang="en-US" sz="2300" dirty="0">
                <a:latin typeface="Century Gothic" pitchFamily="34" charset="0"/>
              </a:rPr>
              <a:t>Some of the factors, considered in the selection of a drying equipment includes the following: </a:t>
            </a:r>
          </a:p>
          <a:p>
            <a:pPr algn="just">
              <a:lnSpc>
                <a:spcPct val="100000"/>
              </a:lnSpc>
              <a:spcBef>
                <a:spcPts val="300"/>
              </a:spcBef>
              <a:buFont typeface="Arial" panose="020B0604020202020204" pitchFamily="34" charset="0"/>
              <a:buChar char="•"/>
            </a:pPr>
            <a:r>
              <a:rPr lang="en-US" sz="2300" dirty="0">
                <a:latin typeface="Century Gothic" pitchFamily="34" charset="0"/>
              </a:rPr>
              <a:t>Properties of material to be dried. </a:t>
            </a:r>
          </a:p>
          <a:p>
            <a:pPr algn="just">
              <a:lnSpc>
                <a:spcPct val="100000"/>
              </a:lnSpc>
              <a:spcBef>
                <a:spcPts val="300"/>
              </a:spcBef>
              <a:buFont typeface="Arial" panose="020B0604020202020204" pitchFamily="34" charset="0"/>
              <a:buChar char="•"/>
            </a:pPr>
            <a:r>
              <a:rPr lang="en-US" sz="2300" dirty="0">
                <a:latin typeface="Century Gothic" pitchFamily="34" charset="0"/>
              </a:rPr>
              <a:t>Drying characteristics of the materials, including moisture content, maximum material temperature and anticipated drying time. </a:t>
            </a:r>
          </a:p>
          <a:p>
            <a:pPr algn="just">
              <a:lnSpc>
                <a:spcPct val="100000"/>
              </a:lnSpc>
              <a:spcBef>
                <a:spcPts val="300"/>
              </a:spcBef>
              <a:buFont typeface="Arial" panose="020B0604020202020204" pitchFamily="34" charset="0"/>
              <a:buChar char="•"/>
            </a:pPr>
            <a:r>
              <a:rPr lang="en-US" sz="2300" dirty="0">
                <a:latin typeface="Century Gothic" pitchFamily="34" charset="0"/>
              </a:rPr>
              <a:t>Specification of final product, including moisture content. </a:t>
            </a:r>
          </a:p>
          <a:p>
            <a:pPr algn="just">
              <a:lnSpc>
                <a:spcPct val="100000"/>
              </a:lnSpc>
              <a:spcBef>
                <a:spcPts val="300"/>
              </a:spcBef>
              <a:buFont typeface="Arial" panose="020B0604020202020204" pitchFamily="34" charset="0"/>
              <a:buChar char="•"/>
            </a:pPr>
            <a:r>
              <a:rPr lang="en-US" sz="2300" dirty="0">
                <a:latin typeface="Century Gothic" pitchFamily="34" charset="0"/>
              </a:rPr>
              <a:t>Nature of operation, whether continuous or intermittent. Operational characteristics, including energy requirements, maintenance requirements, simplicity of operation, reliability, noise output and air and water pollution control requirements. </a:t>
            </a:r>
          </a:p>
          <a:p>
            <a:pPr algn="just">
              <a:lnSpc>
                <a:spcPct val="100000"/>
              </a:lnSpc>
              <a:spcBef>
                <a:spcPts val="300"/>
              </a:spcBef>
              <a:buFont typeface="Arial" panose="020B0604020202020204" pitchFamily="34" charset="0"/>
              <a:buChar char="•"/>
            </a:pPr>
            <a:r>
              <a:rPr lang="en-US" sz="2300" dirty="0">
                <a:latin typeface="Century Gothic" pitchFamily="34" charset="0"/>
              </a:rPr>
              <a:t>Site considerations such as space and height access, noise and environmental limitations</a:t>
            </a:r>
            <a:endParaRPr lang="en-IN" sz="2300" dirty="0">
              <a:latin typeface="Century Gothic" pitchFamily="34" charset="0"/>
            </a:endParaRPr>
          </a:p>
        </p:txBody>
      </p:sp>
    </p:spTree>
    <p:extLst>
      <p:ext uri="{BB962C8B-B14F-4D97-AF65-F5344CB8AC3E}">
        <p14:creationId xmlns:p14="http://schemas.microsoft.com/office/powerpoint/2010/main" val="43918064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cs typeface="Times New Roman" panose="02020603050405020304" pitchFamily="18" charset="0"/>
              </a:rPr>
              <a:t>DEWATERING </a:t>
            </a:r>
          </a:p>
        </p:txBody>
      </p:sp>
      <p:sp>
        <p:nvSpPr>
          <p:cNvPr id="4" name="Content Placeholder 3"/>
          <p:cNvSpPr>
            <a:spLocks noGrp="1"/>
          </p:cNvSpPr>
          <p:nvPr>
            <p:ph idx="1"/>
          </p:nvPr>
        </p:nvSpPr>
        <p:spPr>
          <a:xfrm>
            <a:off x="251520" y="980728"/>
            <a:ext cx="8784976" cy="4525963"/>
          </a:xfrm>
        </p:spPr>
        <p:txBody>
          <a:bodyPr>
            <a:noAutofit/>
          </a:bodyPr>
          <a:lstStyle/>
          <a:p>
            <a:pPr algn="just">
              <a:spcBef>
                <a:spcPts val="200"/>
              </a:spcBef>
            </a:pPr>
            <a:r>
              <a:rPr lang="en-US" sz="1600" dirty="0">
                <a:latin typeface="Century Gothic" pitchFamily="34" charset="0"/>
              </a:rPr>
              <a:t>Dewatering is more applicable to the problem of sludge disposal from wastewater treatment of plants, but may also be applicable in some cases to municipal/industrial waste problems. </a:t>
            </a:r>
          </a:p>
          <a:p>
            <a:pPr algn="just">
              <a:spcBef>
                <a:spcPts val="200"/>
              </a:spcBef>
            </a:pPr>
            <a:r>
              <a:rPr lang="en-US" sz="1600" dirty="0">
                <a:latin typeface="Century Gothic" pitchFamily="34" charset="0"/>
              </a:rPr>
              <a:t>When drying beds, lagoons or spreading on land are not feasible, other mechanical means of dewatering are used.</a:t>
            </a:r>
          </a:p>
          <a:p>
            <a:pPr algn="just">
              <a:spcBef>
                <a:spcPts val="200"/>
              </a:spcBef>
            </a:pPr>
            <a:r>
              <a:rPr lang="en-US" sz="1600" dirty="0">
                <a:latin typeface="Century Gothic" pitchFamily="34" charset="0"/>
              </a:rPr>
              <a:t>The emphasis in the dewatering operation is often on reducing the liquid volume. </a:t>
            </a:r>
          </a:p>
          <a:p>
            <a:pPr algn="just">
              <a:spcBef>
                <a:spcPts val="200"/>
              </a:spcBef>
            </a:pPr>
            <a:r>
              <a:rPr lang="en-US" sz="1600" dirty="0">
                <a:latin typeface="Century Gothic" pitchFamily="34" charset="0"/>
              </a:rPr>
              <a:t>Once dewatered, the sludge can be mixed with other solid waste, and the resulting mixture can be: incinerated to reduce volume; used for the production of recoverable by-products; used for production of compost; buried in a landfill.</a:t>
            </a:r>
          </a:p>
          <a:p>
            <a:pPr algn="just">
              <a:spcBef>
                <a:spcPts val="200"/>
              </a:spcBef>
            </a:pPr>
            <a:r>
              <a:rPr lang="en-US" sz="1600" dirty="0">
                <a:solidFill>
                  <a:srgbClr val="FF0000"/>
                </a:solidFill>
                <a:latin typeface="Century Gothic" pitchFamily="34" charset="0"/>
              </a:rPr>
              <a:t>Centrifugation and filtration </a:t>
            </a:r>
            <a:r>
              <a:rPr lang="en-US" sz="1600" dirty="0">
                <a:latin typeface="Century Gothic" pitchFamily="34" charset="0"/>
              </a:rPr>
              <a:t>are the two common methods for the dewatering of sludge. </a:t>
            </a:r>
          </a:p>
          <a:p>
            <a:pPr algn="just">
              <a:spcBef>
                <a:spcPts val="200"/>
              </a:spcBef>
            </a:pPr>
            <a:r>
              <a:rPr lang="en-US" sz="1600" dirty="0" err="1">
                <a:latin typeface="Century Gothic" pitchFamily="34" charset="0"/>
              </a:rPr>
              <a:t>Sludges</a:t>
            </a:r>
            <a:r>
              <a:rPr lang="en-US" sz="1600" dirty="0">
                <a:latin typeface="Century Gothic" pitchFamily="34" charset="0"/>
              </a:rPr>
              <a:t> with solid content of a few percent can be thickened to about 10 – 15% in centrifugation and about 20 – 30% in pressure filtration or vacuum filtration.</a:t>
            </a:r>
            <a:endParaRPr lang="en-IN" sz="1600" dirty="0">
              <a:latin typeface="Century Gothic" pitchFamily="34" charset="0"/>
            </a:endParaRPr>
          </a:p>
        </p:txBody>
      </p:sp>
    </p:spTree>
    <p:extLst>
      <p:ext uri="{BB962C8B-B14F-4D97-AF65-F5344CB8AC3E}">
        <p14:creationId xmlns:p14="http://schemas.microsoft.com/office/powerpoint/2010/main" val="270401083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ANAEROBIC DIGESTION</a:t>
            </a:r>
          </a:p>
        </p:txBody>
      </p:sp>
      <p:sp>
        <p:nvSpPr>
          <p:cNvPr id="3" name="Content Placeholder 2"/>
          <p:cNvSpPr>
            <a:spLocks noGrp="1"/>
          </p:cNvSpPr>
          <p:nvPr>
            <p:ph idx="1"/>
          </p:nvPr>
        </p:nvSpPr>
        <p:spPr>
          <a:xfrm>
            <a:off x="285720" y="1214422"/>
            <a:ext cx="8501122" cy="5286412"/>
          </a:xfrm>
        </p:spPr>
        <p:txBody>
          <a:bodyPr>
            <a:normAutofit fontScale="62500" lnSpcReduction="20000"/>
          </a:bodyPr>
          <a:lstStyle/>
          <a:p>
            <a:pPr algn="just">
              <a:lnSpc>
                <a:spcPct val="170000"/>
              </a:lnSpc>
            </a:pPr>
            <a:r>
              <a:rPr lang="en-US" dirty="0">
                <a:latin typeface="Century Gothic" pitchFamily="34" charset="0"/>
              </a:rPr>
              <a:t>Anaerobic digestion is a regulated version of the natural events of landfill, in that it results in the controlled release of methane-rich biogas, which offers the potential for a very real form of energy from waste.</a:t>
            </a:r>
          </a:p>
          <a:p>
            <a:pPr algn="just">
              <a:lnSpc>
                <a:spcPct val="170000"/>
              </a:lnSpc>
            </a:pPr>
            <a:r>
              <a:rPr lang="en-US" dirty="0">
                <a:latin typeface="Century Gothic" pitchFamily="34" charset="0"/>
              </a:rPr>
              <a:t>It is carried out in large fermented tanks.</a:t>
            </a:r>
          </a:p>
          <a:p>
            <a:pPr algn="just">
              <a:lnSpc>
                <a:spcPct val="170000"/>
              </a:lnSpc>
            </a:pPr>
            <a:r>
              <a:rPr lang="en-US" dirty="0">
                <a:latin typeface="Century Gothic" pitchFamily="34" charset="0"/>
              </a:rPr>
              <a:t>In these tanks, solid waste is taken in the absence of oxygen and the anaerobic bacteria convert the large organic molecules mainly into methane CH4 and carbon dioxide CO2.</a:t>
            </a:r>
          </a:p>
          <a:p>
            <a:pPr algn="just">
              <a:lnSpc>
                <a:spcPct val="170000"/>
              </a:lnSpc>
            </a:pPr>
            <a:r>
              <a:rPr lang="en-US" dirty="0">
                <a:latin typeface="Century Gothic" pitchFamily="34" charset="0"/>
              </a:rPr>
              <a:t>Unlike composting, Anaerobic Digestion occurs at one of three distinct temperature ranges, namely:</a:t>
            </a:r>
          </a:p>
          <a:p>
            <a:pPr marL="800100" lvl="2" indent="0">
              <a:lnSpc>
                <a:spcPct val="170000"/>
              </a:lnSpc>
              <a:buFont typeface="Wingdings" pitchFamily="2" charset="2"/>
              <a:buChar char="§"/>
            </a:pPr>
            <a:r>
              <a:rPr lang="en-US" b="1" dirty="0">
                <a:solidFill>
                  <a:srgbClr val="FF0000"/>
                </a:solidFill>
                <a:latin typeface="Century Gothic" pitchFamily="34" charset="0"/>
              </a:rPr>
              <a:t>Cryophilic (&lt;20 ◦C)</a:t>
            </a:r>
          </a:p>
          <a:p>
            <a:pPr marL="800100" lvl="2" indent="0">
              <a:lnSpc>
                <a:spcPct val="170000"/>
              </a:lnSpc>
              <a:buFont typeface="Wingdings" pitchFamily="2" charset="2"/>
              <a:buChar char="§"/>
            </a:pPr>
            <a:r>
              <a:rPr lang="en-US" b="1" dirty="0">
                <a:solidFill>
                  <a:srgbClr val="FF0000"/>
                </a:solidFill>
                <a:latin typeface="Century Gothic" pitchFamily="34" charset="0"/>
              </a:rPr>
              <a:t>Mesophilic (20–45 ◦C)</a:t>
            </a:r>
          </a:p>
          <a:p>
            <a:pPr marL="800100" lvl="2" indent="0">
              <a:lnSpc>
                <a:spcPct val="170000"/>
              </a:lnSpc>
              <a:buFont typeface="Wingdings" pitchFamily="2" charset="2"/>
              <a:buChar char="§"/>
            </a:pPr>
            <a:r>
              <a:rPr lang="en-US" b="1" dirty="0" err="1">
                <a:solidFill>
                  <a:srgbClr val="FF0000"/>
                </a:solidFill>
                <a:latin typeface="Century Gothic" pitchFamily="34" charset="0"/>
              </a:rPr>
              <a:t>Thermophilic</a:t>
            </a:r>
            <a:r>
              <a:rPr lang="en-US" b="1" dirty="0">
                <a:solidFill>
                  <a:srgbClr val="FF0000"/>
                </a:solidFill>
                <a:latin typeface="Century Gothic" pitchFamily="34" charset="0"/>
              </a:rPr>
              <a:t> (&gt;45 ◦C)</a:t>
            </a:r>
            <a:endParaRPr lang="en-IN" b="1" dirty="0">
              <a:solidFill>
                <a:srgbClr val="FF0000"/>
              </a:solidFill>
              <a:latin typeface="Century Gothic" pitchFamily="34" charset="0"/>
            </a:endParaRPr>
          </a:p>
          <a:p>
            <a:pPr marL="0" indent="0">
              <a:lnSpc>
                <a:spcPct val="170000"/>
              </a:lnSpc>
              <a:buNone/>
            </a:pPr>
            <a:endParaRPr lang="en-IN" dirty="0">
              <a:latin typeface="Century Gothic" pitchFamily="34" charset="0"/>
            </a:endParaRPr>
          </a:p>
        </p:txBody>
      </p:sp>
    </p:spTree>
    <p:extLst>
      <p:ext uri="{BB962C8B-B14F-4D97-AF65-F5344CB8AC3E}">
        <p14:creationId xmlns:p14="http://schemas.microsoft.com/office/powerpoint/2010/main" val="142661732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ANAEROBIC DIGESTION</a:t>
            </a:r>
          </a:p>
        </p:txBody>
      </p:sp>
      <p:pic>
        <p:nvPicPr>
          <p:cNvPr id="5" name="Picture 2" descr="Anaerobic Digestion (Organic Waste) | SSWM - Find tools for sustainable  sanitation and water managemen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4348" y="1108840"/>
            <a:ext cx="7926812" cy="55138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344298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528" y="188640"/>
            <a:ext cx="8686800" cy="1143000"/>
          </a:xfrm>
        </p:spPr>
        <p:txBody>
          <a:bodyPr>
            <a:noAutofit/>
          </a:bodyPr>
          <a:lstStyle/>
          <a:p>
            <a:r>
              <a:rPr lang="en-IN" sz="2800" dirty="0"/>
              <a:t>MICRO-ORGANISMS INVOLVED IN ANAEROBIC DIGESTION</a:t>
            </a:r>
          </a:p>
        </p:txBody>
      </p:sp>
      <p:sp>
        <p:nvSpPr>
          <p:cNvPr id="3" name="Content Placeholder 2"/>
          <p:cNvSpPr>
            <a:spLocks noGrp="1"/>
          </p:cNvSpPr>
          <p:nvPr>
            <p:ph idx="1"/>
          </p:nvPr>
        </p:nvSpPr>
        <p:spPr>
          <a:xfrm>
            <a:off x="285720" y="1214422"/>
            <a:ext cx="8643998" cy="4911741"/>
          </a:xfrm>
        </p:spPr>
        <p:txBody>
          <a:bodyPr>
            <a:noAutofit/>
          </a:bodyPr>
          <a:lstStyle/>
          <a:p>
            <a:r>
              <a:rPr lang="en-IN" sz="1900" dirty="0">
                <a:latin typeface="Century Gothic" pitchFamily="34" charset="0"/>
              </a:rPr>
              <a:t>There are four main groups of bacteria involved in Anaerobic digestion, as shown below, with some typical examples of each:</a:t>
            </a:r>
          </a:p>
          <a:p>
            <a:pPr marL="0" indent="0">
              <a:lnSpc>
                <a:spcPct val="200000"/>
              </a:lnSpc>
              <a:buFont typeface="Wingdings" pitchFamily="2" charset="2"/>
              <a:buChar char="§"/>
            </a:pPr>
            <a:r>
              <a:rPr lang="en-IN" sz="1800" dirty="0">
                <a:latin typeface="Century Gothic" pitchFamily="34" charset="0"/>
              </a:rPr>
              <a:t>Hydrolytic fermentative bacteria – Clostridium and 	</a:t>
            </a:r>
            <a:r>
              <a:rPr lang="en-IN" sz="1800" dirty="0" err="1">
                <a:latin typeface="Century Gothic" pitchFamily="34" charset="0"/>
              </a:rPr>
              <a:t>Peptococcus</a:t>
            </a:r>
            <a:r>
              <a:rPr lang="en-IN" sz="1800" dirty="0">
                <a:latin typeface="Century Gothic" pitchFamily="34" charset="0"/>
              </a:rPr>
              <a:t>.</a:t>
            </a:r>
          </a:p>
          <a:p>
            <a:pPr marL="0" indent="0" algn="just">
              <a:lnSpc>
                <a:spcPct val="200000"/>
              </a:lnSpc>
              <a:buFont typeface="Wingdings" pitchFamily="2" charset="2"/>
              <a:buChar char="§"/>
            </a:pPr>
            <a:r>
              <a:rPr lang="en-IN" sz="1800" dirty="0" err="1">
                <a:latin typeface="Century Gothic" pitchFamily="34" charset="0"/>
              </a:rPr>
              <a:t>Acetogenic</a:t>
            </a:r>
            <a:r>
              <a:rPr lang="en-IN" sz="1800" dirty="0">
                <a:latin typeface="Century Gothic" pitchFamily="34" charset="0"/>
              </a:rPr>
              <a:t> bacteria – </a:t>
            </a:r>
            <a:r>
              <a:rPr lang="en-IN" sz="1800" dirty="0" err="1">
                <a:latin typeface="Century Gothic" pitchFamily="34" charset="0"/>
              </a:rPr>
              <a:t>Syntrophobacter</a:t>
            </a:r>
            <a:r>
              <a:rPr lang="en-IN" sz="1800" dirty="0">
                <a:latin typeface="Century Gothic" pitchFamily="34" charset="0"/>
              </a:rPr>
              <a:t> and  	</a:t>
            </a:r>
            <a:r>
              <a:rPr lang="en-IN" sz="1800" dirty="0" err="1">
                <a:latin typeface="Century Gothic" pitchFamily="34" charset="0"/>
              </a:rPr>
              <a:t>Syntrophomonas</a:t>
            </a:r>
            <a:r>
              <a:rPr lang="en-IN" sz="1800" dirty="0">
                <a:latin typeface="Century Gothic" pitchFamily="34" charset="0"/>
              </a:rPr>
              <a:t>.</a:t>
            </a:r>
          </a:p>
          <a:p>
            <a:pPr marL="0" indent="0" algn="just">
              <a:lnSpc>
                <a:spcPct val="200000"/>
              </a:lnSpc>
              <a:buFont typeface="Wingdings" pitchFamily="2" charset="2"/>
              <a:buChar char="§"/>
            </a:pPr>
            <a:r>
              <a:rPr lang="en-IN" sz="1800" dirty="0" err="1">
                <a:latin typeface="Century Gothic" pitchFamily="34" charset="0"/>
              </a:rPr>
              <a:t>Acidogenic</a:t>
            </a:r>
            <a:r>
              <a:rPr lang="en-IN" sz="1800" dirty="0">
                <a:latin typeface="Century Gothic" pitchFamily="34" charset="0"/>
              </a:rPr>
              <a:t> bacteria – </a:t>
            </a:r>
            <a:r>
              <a:rPr lang="en-IN" sz="1800" dirty="0" err="1">
                <a:latin typeface="Century Gothic" pitchFamily="34" charset="0"/>
              </a:rPr>
              <a:t>Methanosarcina</a:t>
            </a:r>
            <a:r>
              <a:rPr lang="en-IN" sz="1800" dirty="0">
                <a:latin typeface="Century Gothic" pitchFamily="34" charset="0"/>
              </a:rPr>
              <a:t> and </a:t>
            </a:r>
            <a:r>
              <a:rPr lang="en-IN" sz="1800" dirty="0" err="1">
                <a:latin typeface="Century Gothic" pitchFamily="34" charset="0"/>
              </a:rPr>
              <a:t>Methanothrix</a:t>
            </a:r>
            <a:r>
              <a:rPr lang="en-IN" sz="1800" dirty="0">
                <a:latin typeface="Century Gothic" pitchFamily="34" charset="0"/>
              </a:rPr>
              <a:t>.</a:t>
            </a:r>
          </a:p>
          <a:p>
            <a:pPr marL="0" indent="0" algn="just">
              <a:lnSpc>
                <a:spcPct val="200000"/>
              </a:lnSpc>
              <a:buFont typeface="Wingdings" pitchFamily="2" charset="2"/>
              <a:buChar char="§"/>
            </a:pPr>
            <a:r>
              <a:rPr lang="en-IN" sz="1800" dirty="0" err="1">
                <a:latin typeface="Century Gothic" pitchFamily="34" charset="0"/>
              </a:rPr>
              <a:t>Methanogenic</a:t>
            </a:r>
            <a:r>
              <a:rPr lang="en-IN" sz="1800" dirty="0">
                <a:latin typeface="Century Gothic" pitchFamily="34" charset="0"/>
              </a:rPr>
              <a:t> bacteria – </a:t>
            </a:r>
            <a:r>
              <a:rPr lang="en-IN" sz="1800" dirty="0" err="1">
                <a:latin typeface="Century Gothic" pitchFamily="34" charset="0"/>
              </a:rPr>
              <a:t>Methanobacterium</a:t>
            </a:r>
            <a:r>
              <a:rPr lang="en-IN" sz="1800" dirty="0">
                <a:latin typeface="Century Gothic" pitchFamily="34" charset="0"/>
              </a:rPr>
              <a:t> and </a:t>
            </a:r>
            <a:r>
              <a:rPr lang="en-IN" sz="1800" dirty="0" err="1">
                <a:latin typeface="Century Gothic" pitchFamily="34" charset="0"/>
              </a:rPr>
              <a:t>Methanobrevibacterium</a:t>
            </a:r>
            <a:r>
              <a:rPr lang="en-IN" sz="1800" dirty="0">
                <a:latin typeface="Century Gothic" pitchFamily="34" charset="0"/>
              </a:rPr>
              <a:t>.</a:t>
            </a:r>
          </a:p>
        </p:txBody>
      </p:sp>
    </p:spTree>
    <p:extLst>
      <p:ext uri="{BB962C8B-B14F-4D97-AF65-F5344CB8AC3E}">
        <p14:creationId xmlns:p14="http://schemas.microsoft.com/office/powerpoint/2010/main" val="294759257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t>Disposal by hog feeding</a:t>
            </a:r>
          </a:p>
        </p:txBody>
      </p:sp>
      <p:sp>
        <p:nvSpPr>
          <p:cNvPr id="3" name="Content Placeholder 2"/>
          <p:cNvSpPr>
            <a:spLocks noGrp="1"/>
          </p:cNvSpPr>
          <p:nvPr>
            <p:ph idx="1"/>
          </p:nvPr>
        </p:nvSpPr>
        <p:spPr/>
        <p:txBody>
          <a:bodyPr/>
          <a:lstStyle/>
          <a:p>
            <a:r>
              <a:rPr lang="en-US"/>
              <a:t>Disposal by hog feeding is not general procedure in India. Garbage disposal into sewers including BOD and TSS increases by 20-30%. Refuse is ground well in grinders and then fed into sewers.</a:t>
            </a:r>
          </a:p>
          <a:p>
            <a:r>
              <a:rPr lang="en-US"/>
              <a:t>Disposal by ploughing into the fields are not commonly used. These disposals are not environment friendly in general.</a:t>
            </a:r>
            <a:endParaRPr lang="en-IN"/>
          </a:p>
        </p:txBody>
      </p:sp>
    </p:spTree>
    <p:extLst>
      <p:ext uri="{BB962C8B-B14F-4D97-AF65-F5344CB8AC3E}">
        <p14:creationId xmlns:p14="http://schemas.microsoft.com/office/powerpoint/2010/main" val="182804582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t>Fermentation/biological digestion</a:t>
            </a:r>
          </a:p>
        </p:txBody>
      </p:sp>
      <p:sp>
        <p:nvSpPr>
          <p:cNvPr id="3" name="Content Placeholder 2"/>
          <p:cNvSpPr>
            <a:spLocks noGrp="1"/>
          </p:cNvSpPr>
          <p:nvPr>
            <p:ph idx="1"/>
          </p:nvPr>
        </p:nvSpPr>
        <p:spPr/>
        <p:txBody>
          <a:bodyPr>
            <a:normAutofit fontScale="85000" lnSpcReduction="10000"/>
          </a:bodyPr>
          <a:lstStyle/>
          <a:p>
            <a:r>
              <a:rPr lang="en-US"/>
              <a:t>Biodegradable wastes are converted to compost and recycling can be done whenever possible. Hazardous wastes can be disposed using suitable methods.</a:t>
            </a:r>
          </a:p>
          <a:p>
            <a:r>
              <a:rPr lang="en-IN"/>
              <a:t>Typical biomass biological conversion processes are fermentation and anaerobic digestion. ... For instance, starch and molasses are usually used as feedstocks to produce ethanol via fermentation, during which the simple sugars (e.g., glucose, maltose, and sucrose) are fermented into bioethanol or biobutanol.</a:t>
            </a:r>
          </a:p>
        </p:txBody>
      </p:sp>
    </p:spTree>
    <p:extLst>
      <p:ext uri="{BB962C8B-B14F-4D97-AF65-F5344CB8AC3E}">
        <p14:creationId xmlns:p14="http://schemas.microsoft.com/office/powerpoint/2010/main" val="31631208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E8FB4B5-BDDD-4C4B-938E-097308CC07C2}"/>
              </a:ext>
            </a:extLst>
          </p:cNvPr>
          <p:cNvSpPr>
            <a:spLocks noGrp="1"/>
          </p:cNvSpPr>
          <p:nvPr>
            <p:ph sz="quarter" idx="1"/>
          </p:nvPr>
        </p:nvSpPr>
        <p:spPr>
          <a:xfrm>
            <a:off x="142844" y="428604"/>
            <a:ext cx="9001156" cy="6072230"/>
          </a:xfrm>
        </p:spPr>
        <p:txBody>
          <a:bodyPr>
            <a:normAutofit/>
          </a:bodyPr>
          <a:lstStyle/>
          <a:p>
            <a:pPr marL="0" indent="0" algn="ctr">
              <a:buNone/>
            </a:pPr>
            <a:r>
              <a:rPr lang="en-US" sz="3200" b="1" u="none" strike="noStrike" baseline="0" dirty="0">
                <a:solidFill>
                  <a:schemeClr val="tx1"/>
                </a:solidFill>
                <a:latin typeface="+mj-lt"/>
              </a:rPr>
              <a:t>EQUIPMENT USED FOR COMPACTION </a:t>
            </a:r>
          </a:p>
          <a:p>
            <a:pPr marL="0" indent="0">
              <a:buNone/>
            </a:pPr>
            <a:r>
              <a:rPr lang="en-US" sz="1800" b="1" dirty="0">
                <a:solidFill>
                  <a:srgbClr val="C00000"/>
                </a:solidFill>
                <a:latin typeface="Arial" panose="020B0604020202020204" pitchFamily="34" charset="0"/>
              </a:rPr>
              <a:t>STATIONARY EQUIPMENT:</a:t>
            </a:r>
          </a:p>
          <a:p>
            <a:pPr algn="just"/>
            <a:r>
              <a:rPr lang="en-US" sz="1900" b="1" i="0" u="none" strike="noStrike" baseline="0" dirty="0">
                <a:solidFill>
                  <a:srgbClr val="002060"/>
                </a:solidFill>
                <a:latin typeface="Century Gothic" pitchFamily="34" charset="0"/>
              </a:rPr>
              <a:t> </a:t>
            </a:r>
            <a:r>
              <a:rPr lang="en-US" sz="1900" dirty="0">
                <a:solidFill>
                  <a:srgbClr val="002060"/>
                </a:solidFill>
                <a:latin typeface="Century Gothic" pitchFamily="34" charset="0"/>
              </a:rPr>
              <a:t>This represents the equipment in which wastes are brought to, and loaded into, either manually or mechanically.</a:t>
            </a:r>
          </a:p>
          <a:p>
            <a:pPr algn="just"/>
            <a:r>
              <a:rPr lang="en-US" sz="1900" dirty="0">
                <a:solidFill>
                  <a:srgbClr val="002060"/>
                </a:solidFill>
                <a:latin typeface="Century Gothic" pitchFamily="34" charset="0"/>
              </a:rPr>
              <a:t> In fact, the compaction mechanism used to compress waste in a collection vehicle, is a stationary compactor. </a:t>
            </a:r>
          </a:p>
          <a:p>
            <a:pPr algn="just"/>
            <a:r>
              <a:rPr lang="en-US" sz="1900" dirty="0">
                <a:solidFill>
                  <a:srgbClr val="002060"/>
                </a:solidFill>
                <a:latin typeface="Century Gothic" pitchFamily="34" charset="0"/>
              </a:rPr>
              <a:t>According to their application, stationary compactors can be described as light duty (e.g., those used for residential areas), commercial or light industrial, heavy industrial and transfer station compactors. </a:t>
            </a:r>
          </a:p>
          <a:p>
            <a:pPr algn="just"/>
            <a:r>
              <a:rPr lang="en-US" sz="1900" dirty="0">
                <a:solidFill>
                  <a:srgbClr val="002060"/>
                </a:solidFill>
                <a:latin typeface="Century Gothic" pitchFamily="34" charset="0"/>
              </a:rPr>
              <a:t>Usually, large stationary compactors are necessary, when wastes are to be compressed into steel containers that can be subsequently moved manually or mechanically.</a:t>
            </a:r>
          </a:p>
          <a:p>
            <a:endParaRPr lang="en-US" sz="1800" dirty="0">
              <a:solidFill>
                <a:srgbClr val="000000"/>
              </a:solidFill>
              <a:latin typeface="Times New Roman" panose="02020603050405020304" pitchFamily="18" charset="0"/>
              <a:cs typeface="Times New Roman" panose="02020603050405020304" pitchFamily="18" charset="0"/>
            </a:endParaRPr>
          </a:p>
          <a:p>
            <a:pPr marL="0" indent="0">
              <a:buNone/>
            </a:pPr>
            <a:endParaRPr lang="en-US" dirty="0">
              <a:solidFill>
                <a:schemeClr val="accent2"/>
              </a:solidFill>
            </a:endParaRPr>
          </a:p>
        </p:txBody>
      </p:sp>
    </p:spTree>
    <p:extLst>
      <p:ext uri="{BB962C8B-B14F-4D97-AF65-F5344CB8AC3E}">
        <p14:creationId xmlns:p14="http://schemas.microsoft.com/office/powerpoint/2010/main" val="2734457634"/>
      </p:ext>
    </p:extLst>
  </p:cSld>
  <p:clrMapOvr>
    <a:masterClrMapping/>
  </p:clrMapOvr>
</p:sld>
</file>

<file path=ppt/theme/theme1.xml><?xml version="1.0" encoding="utf-8"?>
<a:theme xmlns:a="http://schemas.openxmlformats.org/drawingml/2006/main" name="ThemeSRM">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ThemeSRM</Template>
  <TotalTime>2903</TotalTime>
  <Words>6604</Words>
  <Application>Microsoft Office PowerPoint</Application>
  <PresentationFormat>On-screen Show (4:3)</PresentationFormat>
  <Paragraphs>425</Paragraphs>
  <Slides>88</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88</vt:i4>
      </vt:variant>
    </vt:vector>
  </HeadingPairs>
  <TitlesOfParts>
    <vt:vector size="95" baseType="lpstr">
      <vt:lpstr>Arial</vt:lpstr>
      <vt:lpstr>Bahnschrift SemiBold</vt:lpstr>
      <vt:lpstr>Calibri</vt:lpstr>
      <vt:lpstr>Century Gothic</vt:lpstr>
      <vt:lpstr>Times New Roman</vt:lpstr>
      <vt:lpstr>Wingdings</vt:lpstr>
      <vt:lpstr>ThemeSRM</vt:lpstr>
      <vt:lpstr>MUNICIPAL SOLID WASTE MANAGEMENT 18CEO306T IV</vt:lpstr>
      <vt:lpstr>TOPICS</vt:lpstr>
      <vt:lpstr> WASTE PROCESSING TECHNIQUES</vt:lpstr>
      <vt:lpstr> WASTE PROCESSING TECHNIQUES</vt:lpstr>
      <vt:lpstr> WASTE PROCESSING TECHNIQUES</vt:lpstr>
      <vt:lpstr> WASTE PROCESSING TECHNIQUES</vt:lpstr>
      <vt:lpstr>PROCESSING TECHNIQUES AND EQUIPMENT</vt:lpstr>
      <vt:lpstr>MECHANICAL VOLUME AND SIZE REDUCTION </vt:lpstr>
      <vt:lpstr>PowerPoint Presentation</vt:lpstr>
      <vt:lpstr>PowerPoint Presentation</vt:lpstr>
      <vt:lpstr> SIZE REDUCTION OR SHREDDING  </vt:lpstr>
      <vt:lpstr>SIZE REDUCTION OR SHREDDING</vt:lpstr>
      <vt:lpstr>SHREDDING EQUIPMENT</vt:lpstr>
      <vt:lpstr>PowerPoint Presentation</vt:lpstr>
      <vt:lpstr> HYDROPULPER  </vt:lpstr>
      <vt:lpstr> HYDROPULPER  </vt:lpstr>
      <vt:lpstr>COMPONENT - SEPARATION </vt:lpstr>
      <vt:lpstr>COMPONENT - SEPARATION </vt:lpstr>
      <vt:lpstr>PowerPoint Presentation</vt:lpstr>
      <vt:lpstr>PowerPoint Presentation</vt:lpstr>
      <vt:lpstr>PowerPoint Presentation</vt:lpstr>
      <vt:lpstr>PowerPoint Presentation</vt:lpstr>
      <vt:lpstr>PowerPoint Presentation</vt:lpstr>
      <vt:lpstr>PowerPoint Presentation</vt:lpstr>
      <vt:lpstr> SCREENING  </vt:lpstr>
      <vt:lpstr> SCREENING  </vt:lpstr>
      <vt:lpstr> SCREENING  </vt:lpstr>
      <vt:lpstr> SCREENING  </vt:lpstr>
      <vt:lpstr>SCREENING  </vt:lpstr>
      <vt:lpstr>OTHER SEPARATION TECHNIQUES</vt:lpstr>
      <vt:lpstr>OTHER SEPARATION TECHNIQUES</vt:lpstr>
      <vt:lpstr>OTHER SEPARATION TECHNIQUES</vt:lpstr>
      <vt:lpstr>OTHER SEPARATION TECHNIQUES</vt:lpstr>
      <vt:lpstr>COMPOSTING AND THEIR FACTORS</vt:lpstr>
      <vt:lpstr>BENEFITS</vt:lpstr>
      <vt:lpstr>BENEFITS</vt:lpstr>
      <vt:lpstr>COMPOSTING</vt:lpstr>
      <vt:lpstr>MECHANISM OF COMPOSTING:</vt:lpstr>
      <vt:lpstr>PHASE OF COMPOSTING:</vt:lpstr>
      <vt:lpstr>PHASE OF COMPOSTING:</vt:lpstr>
      <vt:lpstr>VERMICOMPOSTING</vt:lpstr>
      <vt:lpstr>PowerPoint Presentation</vt:lpstr>
      <vt:lpstr>COMPOSTING</vt:lpstr>
      <vt:lpstr>COMPOSTING PROCESS</vt:lpstr>
      <vt:lpstr>PROCESSES AND TYPES</vt:lpstr>
      <vt:lpstr>PROCESSES AND TYPES</vt:lpstr>
      <vt:lpstr>PROCESSES AND TYPES</vt:lpstr>
      <vt:lpstr>PROCESSES AND TYPES</vt:lpstr>
      <vt:lpstr>PROCESSES AND TYPES</vt:lpstr>
      <vt:lpstr> PROCESSES AND TYPES  </vt:lpstr>
      <vt:lpstr>PROCESSES AND TYPES</vt:lpstr>
      <vt:lpstr>PROCESSES AND TYPES</vt:lpstr>
      <vt:lpstr>PROCESSES AND TYPES</vt:lpstr>
      <vt:lpstr>PROCESSES AND TYPES</vt:lpstr>
      <vt:lpstr>PROCESSES AND TYPES</vt:lpstr>
      <vt:lpstr>TECHNOLOGIES</vt:lpstr>
      <vt:lpstr>TECHNOLOGIES</vt:lpstr>
      <vt:lpstr>TECHNOLOGIES</vt:lpstr>
      <vt:lpstr>TECHNOLOGIES</vt:lpstr>
      <vt:lpstr>TECHNOLOGIES</vt:lpstr>
      <vt:lpstr>TECHNOLOGIES</vt:lpstr>
      <vt:lpstr>BIOGASIFICATION-ANAEROBIC PROCESSING</vt:lpstr>
      <vt:lpstr>BIOGASIFICATION-ANAEROBIC PROCESSING</vt:lpstr>
      <vt:lpstr>BIOGASIFICATION-ANAEROBIC PROCESSING</vt:lpstr>
      <vt:lpstr>COMPOSTING AND BIOGASIFICATION: ENVIRONMENTAL EFFECTS </vt:lpstr>
      <vt:lpstr>COMPOSTING AND BIOGASIFICATION: ENVIRONMENTAL EFFECTS </vt:lpstr>
      <vt:lpstr>COMPOSTING AND BIOGASIFICATION: ENVIRONMENTAL EFFECTS </vt:lpstr>
      <vt:lpstr>INCINERATION</vt:lpstr>
      <vt:lpstr>INCINERATION</vt:lpstr>
      <vt:lpstr>INCINERATION</vt:lpstr>
      <vt:lpstr>INCINERATION</vt:lpstr>
      <vt:lpstr>PYROLYSIS</vt:lpstr>
      <vt:lpstr>ENERGY RECOVERY </vt:lpstr>
      <vt:lpstr>ENERGY RECOVERY </vt:lpstr>
      <vt:lpstr>ENERGY RECOVERY </vt:lpstr>
      <vt:lpstr>ENERGY RECOVERY </vt:lpstr>
      <vt:lpstr>ENERGY RECOVERY </vt:lpstr>
      <vt:lpstr>DRYING AND DEWATERING </vt:lpstr>
      <vt:lpstr>DRYING</vt:lpstr>
      <vt:lpstr>DRYING</vt:lpstr>
      <vt:lpstr>DRYING</vt:lpstr>
      <vt:lpstr>DRYING</vt:lpstr>
      <vt:lpstr>DEWATERING </vt:lpstr>
      <vt:lpstr>ANAEROBIC DIGESTION</vt:lpstr>
      <vt:lpstr>ANAEROBIC DIGESTION</vt:lpstr>
      <vt:lpstr>MICRO-ORGANISMS INVOLVED IN ANAEROBIC DIGESTION</vt:lpstr>
      <vt:lpstr>Disposal by hog feeding</vt:lpstr>
      <vt:lpstr>Fermentation/biological digestion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GEOGRAPHICAL INFORMATION SYSTEM</dc:title>
  <dc:creator>KARUPU SAMY</dc:creator>
  <cp:lastModifiedBy>Dell</cp:lastModifiedBy>
  <cp:revision>576</cp:revision>
  <dcterms:created xsi:type="dcterms:W3CDTF">2019-01-07T03:41:29Z</dcterms:created>
  <dcterms:modified xsi:type="dcterms:W3CDTF">2022-11-09T05:46:39Z</dcterms:modified>
</cp:coreProperties>
</file>